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25"/>
  </p:notesMasterIdLst>
  <p:handoutMasterIdLst>
    <p:handoutMasterId r:id="rId26"/>
  </p:handoutMasterIdLst>
  <p:sldIdLst>
    <p:sldId id="256" r:id="rId2"/>
    <p:sldId id="259" r:id="rId3"/>
    <p:sldId id="275" r:id="rId4"/>
    <p:sldId id="260" r:id="rId5"/>
    <p:sldId id="274" r:id="rId6"/>
    <p:sldId id="267" r:id="rId7"/>
    <p:sldId id="281" r:id="rId8"/>
    <p:sldId id="261" r:id="rId9"/>
    <p:sldId id="262" r:id="rId10"/>
    <p:sldId id="263" r:id="rId11"/>
    <p:sldId id="257" r:id="rId12"/>
    <p:sldId id="258" r:id="rId13"/>
    <p:sldId id="265" r:id="rId14"/>
    <p:sldId id="266" r:id="rId15"/>
    <p:sldId id="268" r:id="rId16"/>
    <p:sldId id="276" r:id="rId17"/>
    <p:sldId id="277" r:id="rId18"/>
    <p:sldId id="278" r:id="rId19"/>
    <p:sldId id="270" r:id="rId20"/>
    <p:sldId id="272" r:id="rId21"/>
    <p:sldId id="271" r:id="rId22"/>
    <p:sldId id="279" r:id="rId23"/>
    <p:sldId id="273"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74" autoAdjust="0"/>
    <p:restoredTop sz="94660"/>
  </p:normalViewPr>
  <p:slideViewPr>
    <p:cSldViewPr snapToGrid="0" snapToObjects="1">
      <p:cViewPr varScale="1">
        <p:scale>
          <a:sx n="83" d="100"/>
          <a:sy n="83" d="100"/>
        </p:scale>
        <p:origin x="-944"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handoutMaster" Target="handoutMasters/handout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747976D-2BCE-A049-BF4C-C7C877816EEE}" type="datetimeFigureOut">
              <a:rPr lang="en-US" smtClean="0"/>
              <a:t>1/31/17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47307BA-0818-E54A-9520-6E292AD78149}" type="slidenum">
              <a:rPr lang="en-US" smtClean="0"/>
              <a:t>‹#›</a:t>
            </a:fld>
            <a:endParaRPr lang="en-US"/>
          </a:p>
        </p:txBody>
      </p:sp>
    </p:spTree>
    <p:extLst>
      <p:ext uri="{BB962C8B-B14F-4D97-AF65-F5344CB8AC3E}">
        <p14:creationId xmlns:p14="http://schemas.microsoft.com/office/powerpoint/2010/main" val="110521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F7AF97-8AD8-4444-8C7C-E6BD60A4374C}" type="datetimeFigureOut">
              <a:rPr lang="en-US" smtClean="0"/>
              <a:t>1/31/17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68D1F1-1F0A-3E4C-BD07-BF4A84EF1FBE}" type="slidenum">
              <a:rPr lang="en-US" smtClean="0"/>
              <a:t>‹#›</a:t>
            </a:fld>
            <a:endParaRPr lang="en-US"/>
          </a:p>
        </p:txBody>
      </p:sp>
    </p:spTree>
    <p:extLst>
      <p:ext uri="{BB962C8B-B14F-4D97-AF65-F5344CB8AC3E}">
        <p14:creationId xmlns:p14="http://schemas.microsoft.com/office/powerpoint/2010/main" val="191481664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happens when you reject the traditional boundaries of education and </a:t>
            </a:r>
          </a:p>
          <a:p>
            <a:r>
              <a:rPr lang="en-US" dirty="0" smtClean="0"/>
              <a:t>create a space where children can think about communication in written and </a:t>
            </a:r>
          </a:p>
          <a:p>
            <a:r>
              <a:rPr lang="en-US" dirty="0" smtClean="0"/>
              <a:t>oral forms</a:t>
            </a:r>
          </a:p>
          <a:p>
            <a:endParaRPr lang="en-US" dirty="0"/>
          </a:p>
        </p:txBody>
      </p:sp>
      <p:sp>
        <p:nvSpPr>
          <p:cNvPr id="4" name="Slide Number Placeholder 3"/>
          <p:cNvSpPr>
            <a:spLocks noGrp="1"/>
          </p:cNvSpPr>
          <p:nvPr>
            <p:ph type="sldNum" sz="quarter" idx="10"/>
          </p:nvPr>
        </p:nvSpPr>
        <p:spPr/>
        <p:txBody>
          <a:bodyPr/>
          <a:lstStyle/>
          <a:p>
            <a:fld id="{1068D1F1-1F0A-3E4C-BD07-BF4A84EF1FBE}" type="slidenum">
              <a:rPr lang="en-US" smtClean="0"/>
              <a:t>8</a:t>
            </a:fld>
            <a:endParaRPr lang="en-US"/>
          </a:p>
        </p:txBody>
      </p:sp>
    </p:spTree>
    <p:extLst>
      <p:ext uri="{BB962C8B-B14F-4D97-AF65-F5344CB8AC3E}">
        <p14:creationId xmlns:p14="http://schemas.microsoft.com/office/powerpoint/2010/main" val="2816276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Ricardo’s life</a:t>
            </a:r>
            <a:r>
              <a:rPr lang="en-US" baseline="0" dirty="0" smtClean="0"/>
              <a:t> represented in his two languages</a:t>
            </a:r>
            <a:endParaRPr lang="en-US" dirty="0"/>
          </a:p>
        </p:txBody>
      </p:sp>
      <p:sp>
        <p:nvSpPr>
          <p:cNvPr id="4" name="Slide Number Placeholder 3"/>
          <p:cNvSpPr>
            <a:spLocks noGrp="1"/>
          </p:cNvSpPr>
          <p:nvPr>
            <p:ph type="sldNum" sz="quarter" idx="10"/>
          </p:nvPr>
        </p:nvSpPr>
        <p:spPr/>
        <p:txBody>
          <a:bodyPr/>
          <a:lstStyle/>
          <a:p>
            <a:fld id="{1068D1F1-1F0A-3E4C-BD07-BF4A84EF1FBE}" type="slidenum">
              <a:rPr lang="en-US" smtClean="0"/>
              <a:t>12</a:t>
            </a:fld>
            <a:endParaRPr lang="en-US"/>
          </a:p>
        </p:txBody>
      </p:sp>
    </p:spTree>
    <p:extLst>
      <p:ext uri="{BB962C8B-B14F-4D97-AF65-F5344CB8AC3E}">
        <p14:creationId xmlns:p14="http://schemas.microsoft.com/office/powerpoint/2010/main" val="1029182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8E80666-FB37-4B36-9149-507F3B0178E3}" type="datetimeFigureOut">
              <a:rPr lang="en-US" smtClean="0"/>
              <a:pPr/>
              <a:t>1/31/17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E63A33-8271-4DD0-9C48-789913D7C115}" type="slidenum">
              <a:rPr lang="en-US" smtClean="0"/>
              <a:pPr/>
              <a:t>‹#›</a:t>
            </a:fld>
            <a:endParaRPr 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E80666-FB37-4B36-9149-507F3B0178E3}" type="datetimeFigureOut">
              <a:rPr lang="en-US" smtClean="0"/>
              <a:pPr/>
              <a:t>1/31/17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E63A33-8271-4DD0-9C48-789913D7C115}" type="slidenum">
              <a:rPr lang="en-US" smtClean="0"/>
              <a:pPr/>
              <a:t>‹#›</a:t>
            </a:fld>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8E80666-FB37-4B36-9149-507F3B0178E3}" type="datetimeFigureOut">
              <a:rPr lang="en-US" smtClean="0"/>
              <a:pPr/>
              <a:t>1/31/17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E63A33-8271-4DD0-9C48-789913D7C115}" type="slidenum">
              <a:rPr lang="en-US" smtClean="0"/>
              <a:pPr/>
              <a:t>‹#›</a:t>
            </a:fld>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8E80666-FB37-4B36-9149-507F3B0178E3}" type="datetimeFigureOut">
              <a:rPr lang="en-US" smtClean="0"/>
              <a:pPr/>
              <a:t>1/31/17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E63A33-8271-4DD0-9C48-789913D7C115}"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E80666-FB37-4B36-9149-507F3B0178E3}" type="datetimeFigureOut">
              <a:rPr lang="en-US" smtClean="0"/>
              <a:pPr/>
              <a:t>1/31/17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E63A33-8271-4DD0-9C48-789913D7C115}" type="slidenum">
              <a:rPr lang="en-US" smtClean="0"/>
              <a:pPr/>
              <a:t>‹#›</a:t>
            </a:fld>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8E80666-FB37-4B36-9149-507F3B0178E3}" type="datetimeFigureOut">
              <a:rPr lang="en-US" smtClean="0"/>
              <a:pPr/>
              <a:t>1/31/17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E63A33-8271-4DD0-9C48-789913D7C115}"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8E80666-FB37-4B36-9149-507F3B0178E3}" type="datetimeFigureOut">
              <a:rPr lang="en-US" smtClean="0"/>
              <a:pPr/>
              <a:t>1/31/17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E63A33-8271-4DD0-9C48-789913D7C115}" type="slidenum">
              <a:rPr lang="en-US" smtClean="0"/>
              <a:pPr/>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8E80666-FB37-4B36-9149-507F3B0178E3}" type="datetimeFigureOut">
              <a:rPr lang="en-US" smtClean="0"/>
              <a:pPr/>
              <a:t>1/31/17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E63A33-8271-4DD0-9C48-789913D7C115}" type="slidenum">
              <a:rPr lang="en-US" smtClean="0"/>
              <a:pPr/>
              <a:t>‹#›</a:t>
            </a:fld>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E80666-FB37-4B36-9149-507F3B0178E3}" type="datetimeFigureOut">
              <a:rPr lang="en-US" smtClean="0"/>
              <a:pPr/>
              <a:t>1/31/17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E63A33-8271-4DD0-9C48-789913D7C115}" type="slidenum">
              <a:rPr lang="en-US" smtClean="0"/>
              <a:pPr/>
              <a:t>‹#›</a:t>
            </a:fld>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E80666-FB37-4B36-9149-507F3B0178E3}" type="datetimeFigureOut">
              <a:rPr lang="en-US" smtClean="0"/>
              <a:pPr/>
              <a:t>1/31/17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E63A33-8271-4DD0-9C48-789913D7C115}" type="slidenum">
              <a:rPr lang="en-US" smtClean="0"/>
              <a:pPr/>
              <a:t>‹#›</a:t>
            </a:fld>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E80666-FB37-4B36-9149-507F3B0178E3}" type="datetimeFigureOut">
              <a:rPr lang="en-US" smtClean="0"/>
              <a:pPr/>
              <a:t>1/31/17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E63A33-8271-4DD0-9C48-789913D7C115}" type="slidenum">
              <a:rPr lang="en-US" smtClean="0"/>
              <a:pPr/>
              <a:t>‹#›</a:t>
            </a:fld>
            <a:endParaRPr 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28E80666-FB37-4B36-9149-507F3B0178E3}" type="datetimeFigureOut">
              <a:rPr lang="en-US" smtClean="0"/>
              <a:pPr/>
              <a:t>1/31/17</a:t>
            </a:fld>
            <a:endParaRPr lang="en-US" dirty="0"/>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D7E63A33-8271-4DD0-9C48-789913D7C11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iming>
    <p:tnLst>
      <p:par>
        <p:cTn xmlns:p14="http://schemas.microsoft.com/office/powerpoint/2010/mai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cid:03481355-b2fb-4c1d-921b-883d470a1b67@prod.exchangelabs.com" TargetMode="External"/><Relationship Id="rId4" Type="http://schemas.openxmlformats.org/officeDocument/2006/relationships/image" Target="../media/image2.jpeg"/><Relationship Id="rId5" Type="http://schemas.openxmlformats.org/officeDocument/2006/relationships/image" Target="cid:ce856e76-a268-47d1-a0dc-f884bb772f7f@prod.exchangelabs.com" TargetMode="External"/><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tiff"/><Relationship Id="rId1" Type="http://schemas.openxmlformats.org/officeDocument/2006/relationships/slideLayout" Target="../slideLayouts/slideLayout7.xml"/><Relationship Id="rId2"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13.xml.rels><?xml version="1.0" encoding="UTF-8" standalone="yes"?>
<Relationships xmlns="http://schemas.openxmlformats.org/package/2006/relationships"><Relationship Id="rId3" Type="http://schemas.openxmlformats.org/officeDocument/2006/relationships/image" Target="../media/image19.tiff"/><Relationship Id="rId4" Type="http://schemas.openxmlformats.org/officeDocument/2006/relationships/image" Target="../media/image20.jpeg"/><Relationship Id="rId1" Type="http://schemas.openxmlformats.org/officeDocument/2006/relationships/slideLayout" Target="../slideLayouts/slideLayout7.xml"/><Relationship Id="rId2" Type="http://schemas.openxmlformats.org/officeDocument/2006/relationships/hyperlink" Target="https://littlebirdtales.com/tales/view/story_id/500662"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1.tiff"/><Relationship Id="rId4" Type="http://schemas.openxmlformats.org/officeDocument/2006/relationships/hyperlink" Target="https://littlebirdtales.com/tales/view/story_id/507144" TargetMode="External"/><Relationship Id="rId5" Type="http://schemas.openxmlformats.org/officeDocument/2006/relationships/image" Target="../media/image22.jpeg"/><Relationship Id="rId6" Type="http://schemas.openxmlformats.org/officeDocument/2006/relationships/hyperlink" Target="https://littlebirdtales.com/tales/view/story_id/500816" TargetMode="External"/><Relationship Id="rId7" Type="http://schemas.openxmlformats.org/officeDocument/2006/relationships/image" Target="../media/image23.tiff"/><Relationship Id="rId8" Type="http://schemas.openxmlformats.org/officeDocument/2006/relationships/image" Target="../media/image24.tiff"/><Relationship Id="rId9" Type="http://schemas.openxmlformats.org/officeDocument/2006/relationships/image" Target="../media/image25.tiff"/><Relationship Id="rId10" Type="http://schemas.openxmlformats.org/officeDocument/2006/relationships/image" Target="../media/image26.tiff"/><Relationship Id="rId1" Type="http://schemas.openxmlformats.org/officeDocument/2006/relationships/slideLayout" Target="../slideLayouts/slideLayout7.xml"/><Relationship Id="rId2" Type="http://schemas.openxmlformats.org/officeDocument/2006/relationships/hyperlink" Target="https://littlebirdtales.com/tales/view/story_id/503694"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tiff"/><Relationship Id="rId4" Type="http://schemas.openxmlformats.org/officeDocument/2006/relationships/image" Target="../media/image31.png"/><Relationship Id="rId5" Type="http://schemas.openxmlformats.org/officeDocument/2006/relationships/hyperlink" Target="file://localhost/Users/levans39/Dropbox/Projects/Cuentos%20Project/CUENTOS%20THUMB%20DRIVE%20STUFF/Cuentos%20Recordings/Hasty%20Recordings%20April%202013/Linda%20Evans%20students%20audio/Hasty%20Elementary%205th%20Grade%20Cuentos%20Interview%20042613.mp3" TargetMode="External"/><Relationship Id="rId6" Type="http://schemas.openxmlformats.org/officeDocument/2006/relationships/hyperlink" Target="file://localhost/Users/levans39/Dropbox/Projects/Cuentos%20Project/CUENTOS%20THUMB%20DRIVE%20STUFF/Cuentos%20Recordings/Hasty%20Recordings%20April%202013/Linda%20Evans%20students%20audio/Hasty%20Elementary%206th%20Grade%20Interview%20042613.mp3" TargetMode="External"/><Relationship Id="rId1" Type="http://schemas.openxmlformats.org/officeDocument/2006/relationships/slideLayout" Target="../slideLayouts/slideLayout2.xml"/><Relationship Id="rId2" Type="http://schemas.openxmlformats.org/officeDocument/2006/relationships/hyperlink" Target="https://littlebirdtales.com/tales/view/story_id/520169"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hyperlink" Target="https://littlebirdtales.com/home/myTales" TargetMode="External"/><Relationship Id="rId4" Type="http://schemas.openxmlformats.org/officeDocument/2006/relationships/image" Target="../media/image5.tiff"/><Relationship Id="rId1" Type="http://schemas.openxmlformats.org/officeDocument/2006/relationships/slideLayout" Target="../slideLayouts/slideLayout7.xml"/><Relationship Id="rId2" Type="http://schemas.openxmlformats.org/officeDocument/2006/relationships/image" Target="../media/image4.tiff"/></Relationships>
</file>

<file path=ppt/slides/_rels/slide5.xml.rels><?xml version="1.0" encoding="UTF-8" standalone="yes"?>
<Relationships xmlns="http://schemas.openxmlformats.org/package/2006/relationships"><Relationship Id="rId3" Type="http://schemas.openxmlformats.org/officeDocument/2006/relationships/image" Target="cid:ae9180db-eaeb-4e39-ad10-52dbe6b8cd8f@prod.exchangelabs.com" TargetMode="External"/><Relationship Id="rId4" Type="http://schemas.openxmlformats.org/officeDocument/2006/relationships/hyperlink" Target="https://twitter.com/HASTYNo1Learner/status/821712079765782528/photo/1" TargetMode="External"/><Relationship Id="rId5" Type="http://schemas.openxmlformats.org/officeDocument/2006/relationships/image" Target="../media/image7.jpeg"/><Relationship Id="rId1" Type="http://schemas.openxmlformats.org/officeDocument/2006/relationships/slideLayout" Target="../slideLayouts/slideLayout5.xml"/><Relationship Id="rId2"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tiff"/></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105627" y="3218036"/>
            <a:ext cx="7175351" cy="1546441"/>
          </a:xfrm>
        </p:spPr>
        <p:txBody>
          <a:bodyPr/>
          <a:lstStyle/>
          <a:p>
            <a:pPr marL="182880" indent="0" algn="ctr">
              <a:buNone/>
            </a:pPr>
            <a:r>
              <a:rPr lang="en-US" sz="2800" dirty="0" err="1" smtClean="0">
                <a:effectLst/>
              </a:rPr>
              <a:t>Cuentos</a:t>
            </a:r>
            <a:r>
              <a:rPr lang="en-US" sz="2800" dirty="0" smtClean="0">
                <a:effectLst/>
              </a:rPr>
              <a:t> de </a:t>
            </a:r>
            <a:r>
              <a:rPr lang="en-US" sz="2800" dirty="0" err="1" smtClean="0">
                <a:effectLst/>
              </a:rPr>
              <a:t>Mi</a:t>
            </a:r>
            <a:r>
              <a:rPr lang="en-US" sz="2800" dirty="0" smtClean="0">
                <a:effectLst/>
              </a:rPr>
              <a:t> Vida: Voices of Student Authors and Mentors</a:t>
            </a:r>
            <a:br>
              <a:rPr lang="en-US" sz="2800" dirty="0" smtClean="0">
                <a:effectLst/>
              </a:rPr>
            </a:br>
            <a:r>
              <a:rPr lang="en-US" sz="2800" dirty="0">
                <a:effectLst/>
              </a:rPr>
              <a:t/>
            </a:r>
            <a:br>
              <a:rPr lang="en-US" sz="2800" dirty="0">
                <a:effectLst/>
              </a:rPr>
            </a:br>
            <a:r>
              <a:rPr lang="en-US" sz="2000" i="1" dirty="0" smtClean="0">
                <a:effectLst/>
              </a:rPr>
              <a:t>A collaboration between Hasty Elementary and Kennesaw State University</a:t>
            </a:r>
            <a:r>
              <a:rPr lang="en-US" sz="2000" dirty="0" smtClean="0">
                <a:effectLst/>
              </a:rPr>
              <a:t/>
            </a:r>
            <a:br>
              <a:rPr lang="en-US" sz="2000" dirty="0" smtClean="0">
                <a:effectLst/>
              </a:rPr>
            </a:br>
            <a:r>
              <a:rPr lang="en-US" sz="2000" dirty="0" smtClean="0">
                <a:effectLst/>
              </a:rPr>
              <a:t/>
            </a:r>
            <a:br>
              <a:rPr lang="en-US" sz="2000" dirty="0" smtClean="0">
                <a:effectLst/>
              </a:rPr>
            </a:br>
            <a:r>
              <a:rPr lang="en-US" sz="2000" dirty="0" smtClean="0">
                <a:effectLst/>
              </a:rPr>
              <a:t>Linda Evans	      Abby Hernandez       Gwen Freeman</a:t>
            </a:r>
            <a:br>
              <a:rPr lang="en-US" sz="2000" dirty="0" smtClean="0">
                <a:effectLst/>
              </a:rPr>
            </a:br>
            <a:r>
              <a:rPr lang="en-US" sz="2000" dirty="0" smtClean="0">
                <a:effectLst/>
              </a:rPr>
              <a:t>Mark Thompson		               Amanda Luper</a:t>
            </a:r>
            <a:endParaRPr lang="en-US" sz="2000" dirty="0"/>
          </a:p>
        </p:txBody>
      </p:sp>
      <p:pic>
        <p:nvPicPr>
          <p:cNvPr id="4" name="Picture 3" descr="cid:03481355-b2fb-4c1d-921b-883d470a1b67@prod.exchangelabs.com"/>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703007" y="154642"/>
            <a:ext cx="3839496" cy="2532452"/>
          </a:xfrm>
          <a:prstGeom prst="rect">
            <a:avLst/>
          </a:prstGeom>
          <a:noFill/>
          <a:ln>
            <a:noFill/>
          </a:ln>
        </p:spPr>
      </p:pic>
      <p:pic>
        <p:nvPicPr>
          <p:cNvPr id="5" name="Picture 4" descr="cid:ce856e76-a268-47d1-a0dc-f884bb772f7f@prod.exchangelabs.com"/>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5176683" y="154642"/>
            <a:ext cx="3628103" cy="2532452"/>
          </a:xfrm>
          <a:prstGeom prst="rect">
            <a:avLst/>
          </a:prstGeom>
          <a:noFill/>
          <a:ln>
            <a:noFill/>
          </a:ln>
        </p:spPr>
      </p:pic>
    </p:spTree>
    <p:extLst>
      <p:ext uri="{BB962C8B-B14F-4D97-AF65-F5344CB8AC3E}">
        <p14:creationId xmlns:p14="http://schemas.microsoft.com/office/powerpoint/2010/main" val="36133745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9753" y="115184"/>
            <a:ext cx="6831768" cy="830997"/>
          </a:xfrm>
          <a:prstGeom prst="rect">
            <a:avLst/>
          </a:prstGeom>
          <a:noFill/>
        </p:spPr>
        <p:txBody>
          <a:bodyPr wrap="none" rtlCol="0">
            <a:spAutoFit/>
          </a:bodyPr>
          <a:lstStyle/>
          <a:p>
            <a:r>
              <a:rPr lang="en-US" sz="2400" dirty="0" smtClean="0"/>
              <a:t>The </a:t>
            </a:r>
            <a:r>
              <a:rPr lang="en-US" sz="2400" dirty="0" smtClean="0"/>
              <a:t>quiet</a:t>
            </a:r>
            <a:r>
              <a:rPr lang="en-US" sz="2400" dirty="0" smtClean="0"/>
              <a:t> </a:t>
            </a:r>
            <a:r>
              <a:rPr lang="en-US" sz="2400" dirty="0" smtClean="0"/>
              <a:t>student from Guatemala </a:t>
            </a:r>
            <a:r>
              <a:rPr lang="en-US" sz="2400" dirty="0" smtClean="0"/>
              <a:t>becomes </a:t>
            </a:r>
            <a:r>
              <a:rPr lang="en-US" sz="2400" dirty="0" smtClean="0"/>
              <a:t>the </a:t>
            </a:r>
            <a:endParaRPr lang="en-US" sz="2400" dirty="0" smtClean="0"/>
          </a:p>
          <a:p>
            <a:r>
              <a:rPr lang="en-US" sz="2400" dirty="0" smtClean="0"/>
              <a:t>dreamer </a:t>
            </a:r>
            <a:r>
              <a:rPr lang="en-US" sz="2400" dirty="0" smtClean="0"/>
              <a:t>and artist</a:t>
            </a:r>
          </a:p>
        </p:txBody>
      </p:sp>
      <p:sp>
        <p:nvSpPr>
          <p:cNvPr id="4" name="TextBox 3"/>
          <p:cNvSpPr txBox="1"/>
          <p:nvPr/>
        </p:nvSpPr>
        <p:spPr>
          <a:xfrm rot="21126425">
            <a:off x="169341" y="1139327"/>
            <a:ext cx="864990" cy="830997"/>
          </a:xfrm>
          <a:prstGeom prst="rect">
            <a:avLst/>
          </a:prstGeom>
          <a:noFill/>
          <a:ln>
            <a:solidFill>
              <a:srgbClr val="A7EA52"/>
            </a:solidFill>
          </a:ln>
        </p:spPr>
        <p:txBody>
          <a:bodyPr wrap="none" rtlCol="0">
            <a:spAutoFit/>
          </a:bodyPr>
          <a:lstStyle/>
          <a:p>
            <a:r>
              <a:rPr lang="en-US" sz="2400" dirty="0" smtClean="0"/>
              <a:t>Meet</a:t>
            </a:r>
          </a:p>
          <a:p>
            <a:r>
              <a:rPr lang="en-US" sz="2400" dirty="0" smtClean="0"/>
              <a:t>Tito</a:t>
            </a:r>
            <a:endParaRPr lang="en-US" sz="2400" dirty="0"/>
          </a:p>
        </p:txBody>
      </p:sp>
      <p:pic>
        <p:nvPicPr>
          <p:cNvPr id="6" name="Picture 5" descr="Tito Diaz Drawing.pd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296621">
            <a:off x="6391273" y="1740362"/>
            <a:ext cx="2611940" cy="3380157"/>
          </a:xfrm>
          <a:prstGeom prst="rect">
            <a:avLst/>
          </a:prstGeom>
        </p:spPr>
      </p:pic>
      <p:pic>
        <p:nvPicPr>
          <p:cNvPr id="9" name="Picture 8" descr="Tito Photo.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4995876">
            <a:off x="4616" y="2242884"/>
            <a:ext cx="1736832" cy="1302624"/>
          </a:xfrm>
          <a:prstGeom prst="rect">
            <a:avLst/>
          </a:prstGeom>
        </p:spPr>
      </p:pic>
      <p:pic>
        <p:nvPicPr>
          <p:cNvPr id="15" name="Picture 14" descr="Tito Story.tiff"/>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638301" y="1335098"/>
            <a:ext cx="4572968" cy="5350192"/>
          </a:xfrm>
          <a:prstGeom prst="rect">
            <a:avLst/>
          </a:prstGeom>
        </p:spPr>
      </p:pic>
    </p:spTree>
    <p:extLst>
      <p:ext uri="{BB962C8B-B14F-4D97-AF65-F5344CB8AC3E}">
        <p14:creationId xmlns:p14="http://schemas.microsoft.com/office/powerpoint/2010/main" val="58914238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286790" y="2439910"/>
            <a:ext cx="4527189" cy="4553021"/>
          </a:xfrm>
        </p:spPr>
        <p:txBody>
          <a:bodyPr>
            <a:normAutofit/>
          </a:bodyPr>
          <a:lstStyle/>
          <a:p>
            <a:pPr marL="0" indent="0">
              <a:buNone/>
            </a:pPr>
            <a:r>
              <a:rPr lang="en-US" sz="1800" dirty="0"/>
              <a:t>One day we went to the hospital to </a:t>
            </a:r>
            <a:r>
              <a:rPr lang="en-US" sz="1800" dirty="0" err="1"/>
              <a:t>bisitar</a:t>
            </a:r>
            <a:r>
              <a:rPr lang="en-US" sz="1800" dirty="0"/>
              <a:t> a mi </a:t>
            </a:r>
            <a:r>
              <a:rPr lang="en-US" sz="1800" dirty="0" err="1"/>
              <a:t>tiaya</a:t>
            </a:r>
            <a:r>
              <a:rPr lang="en-US" sz="1800" dirty="0"/>
              <a:t> </a:t>
            </a:r>
            <a:r>
              <a:rPr lang="en-US" sz="1800" dirty="0" err="1"/>
              <a:t>Tubo</a:t>
            </a:r>
            <a:r>
              <a:rPr lang="en-US" sz="1800" dirty="0"/>
              <a:t> un </a:t>
            </a:r>
            <a:r>
              <a:rPr lang="en-US" sz="1800" dirty="0" err="1"/>
              <a:t>hijo</a:t>
            </a:r>
            <a:r>
              <a:rPr lang="en-US" sz="1800" dirty="0"/>
              <a:t> y </a:t>
            </a:r>
            <a:r>
              <a:rPr lang="en-US" sz="1800" dirty="0" err="1"/>
              <a:t>yo</a:t>
            </a:r>
            <a:r>
              <a:rPr lang="en-US" sz="1800" dirty="0"/>
              <a:t> lo </a:t>
            </a:r>
            <a:r>
              <a:rPr lang="en-US" sz="1800" dirty="0" err="1"/>
              <a:t>abrase</a:t>
            </a:r>
            <a:r>
              <a:rPr lang="en-US" sz="1800" dirty="0"/>
              <a:t>. </a:t>
            </a:r>
            <a:r>
              <a:rPr lang="en-US" sz="1800" dirty="0" err="1"/>
              <a:t>Dispues</a:t>
            </a:r>
            <a:r>
              <a:rPr lang="en-US" sz="1800" dirty="0"/>
              <a:t>  mi  papa  lo </a:t>
            </a:r>
            <a:r>
              <a:rPr lang="en-US" sz="1800" dirty="0" err="1"/>
              <a:t>abraso</a:t>
            </a:r>
            <a:r>
              <a:rPr lang="en-US" sz="1800" dirty="0"/>
              <a:t> el </a:t>
            </a:r>
            <a:r>
              <a:rPr lang="en-US" sz="1800" dirty="0" err="1"/>
              <a:t>bebe</a:t>
            </a:r>
            <a:r>
              <a:rPr lang="en-US" sz="1800" dirty="0"/>
              <a:t>. The </a:t>
            </a:r>
            <a:r>
              <a:rPr lang="en-US" sz="1800" dirty="0" err="1"/>
              <a:t>bady</a:t>
            </a:r>
            <a:r>
              <a:rPr lang="en-US" sz="1800" dirty="0"/>
              <a:t> was a Little fat and he had a Little hair He did not cry much. </a:t>
            </a:r>
            <a:r>
              <a:rPr lang="en-US" sz="1800" dirty="0" err="1"/>
              <a:t>Bispues</a:t>
            </a:r>
            <a:r>
              <a:rPr lang="en-US" sz="1800" dirty="0"/>
              <a:t> mi </a:t>
            </a:r>
            <a:r>
              <a:rPr lang="en-US" sz="1800" dirty="0" err="1"/>
              <a:t>hermano</a:t>
            </a:r>
            <a:r>
              <a:rPr lang="en-US" sz="1800" dirty="0"/>
              <a:t> lo </a:t>
            </a:r>
            <a:r>
              <a:rPr lang="en-US" sz="1800" dirty="0" err="1"/>
              <a:t>abraso</a:t>
            </a:r>
            <a:r>
              <a:rPr lang="en-US" sz="1800" dirty="0"/>
              <a:t> el </a:t>
            </a:r>
            <a:r>
              <a:rPr lang="en-US" sz="1800" dirty="0" err="1"/>
              <a:t>bebe</a:t>
            </a:r>
            <a:r>
              <a:rPr lang="en-US" sz="1800" dirty="0"/>
              <a:t> </a:t>
            </a:r>
            <a:r>
              <a:rPr lang="en-US" sz="1800" dirty="0" err="1"/>
              <a:t>Fui</a:t>
            </a:r>
            <a:r>
              <a:rPr lang="en-US" sz="1800" dirty="0"/>
              <a:t> </a:t>
            </a:r>
            <a:r>
              <a:rPr lang="en-US" sz="1800" dirty="0" err="1"/>
              <a:t>ala</a:t>
            </a:r>
            <a:r>
              <a:rPr lang="en-US" sz="1800" dirty="0"/>
              <a:t> </a:t>
            </a:r>
            <a:r>
              <a:rPr lang="en-US" sz="1800" dirty="0" smtClean="0"/>
              <a:t>casa </a:t>
            </a:r>
            <a:r>
              <a:rPr lang="en-US" sz="1800" dirty="0"/>
              <a:t>de mi </a:t>
            </a:r>
            <a:r>
              <a:rPr lang="en-US" sz="1800" dirty="0" err="1"/>
              <a:t>tiya</a:t>
            </a:r>
            <a:r>
              <a:rPr lang="en-US" sz="1800" dirty="0"/>
              <a:t>. Mi papa </a:t>
            </a:r>
            <a:r>
              <a:rPr lang="en-US" sz="1800" dirty="0" err="1"/>
              <a:t>nos</a:t>
            </a:r>
            <a:r>
              <a:rPr lang="en-US" sz="1800" dirty="0"/>
              <a:t> </a:t>
            </a:r>
            <a:r>
              <a:rPr lang="en-US" sz="1800" dirty="0" err="1"/>
              <a:t>llevo</a:t>
            </a:r>
            <a:r>
              <a:rPr lang="en-US" sz="1800" dirty="0"/>
              <a:t> a comer </a:t>
            </a:r>
            <a:r>
              <a:rPr lang="en-US" sz="1800" dirty="0" err="1"/>
              <a:t>amuburg</a:t>
            </a:r>
            <a:r>
              <a:rPr lang="en-US" sz="1800" dirty="0"/>
              <a:t> I at chicken nuggets and </a:t>
            </a:r>
            <a:r>
              <a:rPr lang="en-US" sz="1800" dirty="0" err="1"/>
              <a:t>french</a:t>
            </a:r>
            <a:r>
              <a:rPr lang="en-US" sz="1800" dirty="0"/>
              <a:t> fries and I drank Coke.  It was great use a. en </a:t>
            </a:r>
            <a:r>
              <a:rPr lang="en-US" sz="1800" dirty="0" err="1"/>
              <a:t>fuimos</a:t>
            </a:r>
            <a:r>
              <a:rPr lang="en-US" sz="1800" dirty="0"/>
              <a:t>  a </a:t>
            </a:r>
            <a:r>
              <a:rPr lang="en-US" sz="1800" dirty="0" err="1"/>
              <a:t>lavar</a:t>
            </a:r>
            <a:r>
              <a:rPr lang="en-US" sz="1800" dirty="0"/>
              <a:t>  en la </a:t>
            </a:r>
            <a:r>
              <a:rPr lang="en-US" sz="1800" dirty="0" err="1"/>
              <a:t>labande</a:t>
            </a:r>
            <a:r>
              <a:rPr lang="en-US" sz="1800" dirty="0"/>
              <a:t> </a:t>
            </a:r>
            <a:r>
              <a:rPr lang="en-US" sz="1800" dirty="0" err="1"/>
              <a:t>ria</a:t>
            </a:r>
            <a:r>
              <a:rPr lang="en-US" sz="1800" dirty="0"/>
              <a:t>. Me </a:t>
            </a:r>
            <a:r>
              <a:rPr lang="en-US" sz="1800" dirty="0" err="1"/>
              <a:t>llevo</a:t>
            </a:r>
            <a:r>
              <a:rPr lang="en-US" sz="1800" dirty="0"/>
              <a:t> mi  papa  a </a:t>
            </a:r>
            <a:r>
              <a:rPr lang="en-US" sz="1800" dirty="0" err="1"/>
              <a:t>comprar</a:t>
            </a:r>
            <a:r>
              <a:rPr lang="en-US" sz="1800" dirty="0"/>
              <a:t> comida el fin de  </a:t>
            </a:r>
            <a:r>
              <a:rPr lang="en-US" sz="1800" dirty="0" err="1"/>
              <a:t>semana</a:t>
            </a:r>
            <a:r>
              <a:rPr lang="en-US" sz="1800" dirty="0"/>
              <a:t>  la </a:t>
            </a:r>
            <a:r>
              <a:rPr lang="en-US" sz="1800" dirty="0" err="1"/>
              <a:t>pase</a:t>
            </a:r>
            <a:r>
              <a:rPr lang="en-US" sz="1800" dirty="0"/>
              <a:t> </a:t>
            </a:r>
            <a:r>
              <a:rPr lang="en-US" sz="1800" dirty="0" err="1"/>
              <a:t>jugando</a:t>
            </a:r>
            <a:r>
              <a:rPr lang="en-US" sz="1800" dirty="0"/>
              <a:t>. </a:t>
            </a:r>
            <a:r>
              <a:rPr lang="en-US" sz="1800" dirty="0" err="1"/>
              <a:t>Estudie</a:t>
            </a:r>
            <a:r>
              <a:rPr lang="en-US" sz="1800" dirty="0"/>
              <a:t>  en la </a:t>
            </a:r>
            <a:r>
              <a:rPr lang="en-US" sz="1800" dirty="0" err="1"/>
              <a:t>computa</a:t>
            </a:r>
            <a:r>
              <a:rPr lang="en-US" sz="1800" dirty="0"/>
              <a:t> </a:t>
            </a:r>
            <a:r>
              <a:rPr lang="en-US" sz="1800" dirty="0" err="1"/>
              <a:t>dora</a:t>
            </a:r>
            <a:r>
              <a:rPr lang="en-US" sz="1800" dirty="0"/>
              <a:t>. </a:t>
            </a:r>
            <a:r>
              <a:rPr lang="en-US" sz="1800" dirty="0" err="1"/>
              <a:t>Fui</a:t>
            </a:r>
            <a:r>
              <a:rPr lang="en-US" sz="1800" dirty="0"/>
              <a:t> a </a:t>
            </a:r>
            <a:r>
              <a:rPr lang="en-US" sz="1800" dirty="0" err="1"/>
              <a:t>cortar</a:t>
            </a:r>
            <a:r>
              <a:rPr lang="en-US" sz="1800" dirty="0"/>
              <a:t> el </a:t>
            </a:r>
            <a:r>
              <a:rPr lang="en-US" sz="1800" dirty="0" err="1"/>
              <a:t>pelo</a:t>
            </a:r>
            <a:r>
              <a:rPr lang="en-US" sz="1800" dirty="0"/>
              <a:t>. </a:t>
            </a:r>
            <a:r>
              <a:rPr lang="en-US" sz="1800" dirty="0" err="1"/>
              <a:t>Fui</a:t>
            </a:r>
            <a:r>
              <a:rPr lang="en-US" sz="1800" dirty="0"/>
              <a:t> a </a:t>
            </a:r>
            <a:r>
              <a:rPr lang="en-US" sz="1800" dirty="0" err="1"/>
              <a:t>jugar</a:t>
            </a:r>
            <a:r>
              <a:rPr lang="en-US" sz="1800" dirty="0"/>
              <a:t> en el </a:t>
            </a:r>
            <a:r>
              <a:rPr lang="en-US" sz="1800" dirty="0" err="1"/>
              <a:t>parque</a:t>
            </a:r>
            <a:r>
              <a:rPr lang="en-US" sz="1800" dirty="0"/>
              <a:t>  con  </a:t>
            </a:r>
            <a:r>
              <a:rPr lang="en-US" sz="1800" dirty="0" err="1"/>
              <a:t>mis</a:t>
            </a:r>
            <a:r>
              <a:rPr lang="en-US" sz="1800" dirty="0"/>
              <a:t> </a:t>
            </a:r>
            <a:r>
              <a:rPr lang="en-US" sz="1800" dirty="0" err="1"/>
              <a:t>Hermanos</a:t>
            </a:r>
            <a:r>
              <a:rPr lang="en-US" sz="1800" dirty="0"/>
              <a:t>. </a:t>
            </a:r>
            <a:r>
              <a:rPr lang="en-US" sz="1800" dirty="0" err="1"/>
              <a:t>Sali</a:t>
            </a:r>
            <a:r>
              <a:rPr lang="en-US" sz="1800" dirty="0"/>
              <a:t> un </a:t>
            </a:r>
            <a:r>
              <a:rPr lang="en-US" sz="1800" dirty="0" err="1"/>
              <a:t>rato</a:t>
            </a:r>
            <a:r>
              <a:rPr lang="en-US" sz="1800" dirty="0"/>
              <a:t> con mi </a:t>
            </a:r>
            <a:r>
              <a:rPr lang="en-US" sz="1800" dirty="0" err="1"/>
              <a:t>bysicleta</a:t>
            </a:r>
            <a:r>
              <a:rPr lang="en-US" sz="1800" dirty="0"/>
              <a:t>. Des </a:t>
            </a:r>
            <a:r>
              <a:rPr lang="en-US" sz="1800" dirty="0" err="1"/>
              <a:t>pues</a:t>
            </a:r>
            <a:r>
              <a:rPr lang="en-US" sz="1800" dirty="0"/>
              <a:t> </a:t>
            </a:r>
            <a:r>
              <a:rPr lang="en-US" sz="1800" dirty="0" err="1"/>
              <a:t>regrese</a:t>
            </a:r>
            <a:r>
              <a:rPr lang="en-US" sz="1800" dirty="0"/>
              <a:t> a </a:t>
            </a:r>
            <a:r>
              <a:rPr lang="en-US" sz="1800" dirty="0" err="1"/>
              <a:t>dar</a:t>
            </a:r>
            <a:r>
              <a:rPr lang="en-US" sz="1800" dirty="0"/>
              <a:t> un </a:t>
            </a:r>
            <a:r>
              <a:rPr lang="en-US" sz="1800" dirty="0" err="1"/>
              <a:t>bano</a:t>
            </a:r>
            <a:r>
              <a:rPr lang="en-US" sz="1800" dirty="0"/>
              <a:t>.</a:t>
            </a:r>
          </a:p>
          <a:p>
            <a:pPr marL="0" indent="0">
              <a:buNone/>
            </a:pPr>
            <a:endParaRPr lang="en-US" dirty="0"/>
          </a:p>
        </p:txBody>
      </p:sp>
      <p:sp>
        <p:nvSpPr>
          <p:cNvPr id="5" name="TextBox 4"/>
          <p:cNvSpPr txBox="1"/>
          <p:nvPr/>
        </p:nvSpPr>
        <p:spPr>
          <a:xfrm>
            <a:off x="1002246" y="1150487"/>
            <a:ext cx="2447389" cy="1008481"/>
          </a:xfrm>
          <a:prstGeom prst="rect">
            <a:avLst/>
          </a:prstGeom>
          <a:noFill/>
        </p:spPr>
        <p:txBody>
          <a:bodyPr wrap="none" rtlCol="0">
            <a:spAutoFit/>
          </a:bodyPr>
          <a:lstStyle/>
          <a:p>
            <a:pPr algn="ctr">
              <a:lnSpc>
                <a:spcPct val="120000"/>
              </a:lnSpc>
            </a:pPr>
            <a:r>
              <a:rPr lang="en-US" i="1" dirty="0" smtClean="0"/>
              <a:t>Story About Mi Primo</a:t>
            </a:r>
          </a:p>
          <a:p>
            <a:pPr algn="ctr">
              <a:lnSpc>
                <a:spcPct val="120000"/>
              </a:lnSpc>
            </a:pPr>
            <a:r>
              <a:rPr lang="en-US" dirty="0" smtClean="0"/>
              <a:t>By Ricardo</a:t>
            </a:r>
          </a:p>
          <a:p>
            <a:pPr algn="ctr">
              <a:lnSpc>
                <a:spcPct val="120000"/>
              </a:lnSpc>
            </a:pPr>
            <a:r>
              <a:rPr lang="en-US" sz="1400" i="1" dirty="0" smtClean="0"/>
              <a:t>(original story)</a:t>
            </a:r>
            <a:endParaRPr lang="en-US" sz="1400" i="1" dirty="0"/>
          </a:p>
        </p:txBody>
      </p:sp>
      <p:sp>
        <p:nvSpPr>
          <p:cNvPr id="11" name="TextBox 10"/>
          <p:cNvSpPr txBox="1"/>
          <p:nvPr/>
        </p:nvSpPr>
        <p:spPr>
          <a:xfrm>
            <a:off x="143296" y="169341"/>
            <a:ext cx="8928647" cy="830997"/>
          </a:xfrm>
          <a:prstGeom prst="rect">
            <a:avLst/>
          </a:prstGeom>
          <a:noFill/>
        </p:spPr>
        <p:txBody>
          <a:bodyPr wrap="none" rtlCol="0">
            <a:spAutoFit/>
          </a:bodyPr>
          <a:lstStyle/>
          <a:p>
            <a:r>
              <a:rPr lang="en-US" sz="2400" dirty="0" smtClean="0"/>
              <a:t>The student who uses all his knowledge to write in Spanish </a:t>
            </a:r>
            <a:r>
              <a:rPr lang="en-US" sz="2400" b="1" u="sng" dirty="0" smtClean="0"/>
              <a:t>and</a:t>
            </a:r>
            <a:r>
              <a:rPr lang="en-US" sz="2400" dirty="0" smtClean="0"/>
              <a:t> </a:t>
            </a:r>
          </a:p>
          <a:p>
            <a:r>
              <a:rPr lang="en-US" sz="2400" dirty="0" smtClean="0"/>
              <a:t>English…and inspires another student to do the same!</a:t>
            </a:r>
          </a:p>
        </p:txBody>
      </p:sp>
      <p:sp>
        <p:nvSpPr>
          <p:cNvPr id="13" name="TextBox 12"/>
          <p:cNvSpPr txBox="1"/>
          <p:nvPr/>
        </p:nvSpPr>
        <p:spPr>
          <a:xfrm rot="551544">
            <a:off x="6410313" y="4968696"/>
            <a:ext cx="1382288" cy="830997"/>
          </a:xfrm>
          <a:prstGeom prst="rect">
            <a:avLst/>
          </a:prstGeom>
          <a:noFill/>
          <a:ln>
            <a:solidFill>
              <a:srgbClr val="A7EA52"/>
            </a:solidFill>
          </a:ln>
        </p:spPr>
        <p:txBody>
          <a:bodyPr wrap="square" rtlCol="0">
            <a:spAutoFit/>
          </a:bodyPr>
          <a:lstStyle/>
          <a:p>
            <a:pPr algn="ctr"/>
            <a:r>
              <a:rPr lang="en-US" sz="2400" dirty="0" smtClean="0"/>
              <a:t>Meet</a:t>
            </a:r>
          </a:p>
          <a:p>
            <a:pPr algn="ctr"/>
            <a:r>
              <a:rPr lang="en-US" sz="2400" dirty="0" smtClean="0"/>
              <a:t>Ricardo</a:t>
            </a:r>
            <a:endParaRPr lang="en-US" sz="2400" dirty="0"/>
          </a:p>
        </p:txBody>
      </p:sp>
      <p:pic>
        <p:nvPicPr>
          <p:cNvPr id="4" name="Picture Placeholder 3" descr="Ricardo phot0.jpg"/>
          <p:cNvPicPr>
            <a:picLocks noGrp="1" noChangeAspect="1"/>
          </p:cNvPicPr>
          <p:nvPr>
            <p:ph type="pic" idx="1"/>
          </p:nvPr>
        </p:nvPicPr>
        <p:blipFill>
          <a:blip r:embed="rId2" cstate="email">
            <a:extLst>
              <a:ext uri="{28A0092B-C50C-407E-A947-70E740481C1C}">
                <a14:useLocalDpi xmlns:a14="http://schemas.microsoft.com/office/drawing/2010/main" val="0"/>
              </a:ext>
            </a:extLst>
          </a:blip>
          <a:srcRect t="21499" b="21499"/>
          <a:stretch>
            <a:fillRect/>
          </a:stretch>
        </p:blipFill>
        <p:spPr>
          <a:xfrm>
            <a:off x="4813979" y="1332140"/>
            <a:ext cx="3668295" cy="2788402"/>
          </a:xfrm>
        </p:spPr>
      </p:pic>
    </p:spTree>
    <p:extLst>
      <p:ext uri="{BB962C8B-B14F-4D97-AF65-F5344CB8AC3E}">
        <p14:creationId xmlns:p14="http://schemas.microsoft.com/office/powerpoint/2010/main" val="56533412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7073" y="100208"/>
            <a:ext cx="4385728" cy="3816429"/>
          </a:xfrm>
          <a:prstGeom prst="rect">
            <a:avLst/>
          </a:prstGeom>
          <a:noFill/>
          <a:ln>
            <a:solidFill>
              <a:srgbClr val="4E67C8"/>
            </a:solidFill>
          </a:ln>
        </p:spPr>
        <p:txBody>
          <a:bodyPr wrap="square" rtlCol="0">
            <a:spAutoFit/>
          </a:bodyPr>
          <a:lstStyle/>
          <a:p>
            <a:pPr algn="ctr"/>
            <a:r>
              <a:rPr lang="en-US" sz="1400" b="1" i="1" dirty="0"/>
              <a:t>Story about My Primo</a:t>
            </a:r>
          </a:p>
          <a:p>
            <a:pPr algn="ctr"/>
            <a:r>
              <a:rPr lang="en-US" sz="1400" b="1" dirty="0" smtClean="0"/>
              <a:t>By Ricardo</a:t>
            </a:r>
            <a:endParaRPr lang="en-US" sz="1400" b="1" dirty="0"/>
          </a:p>
          <a:p>
            <a:endParaRPr lang="en-US" dirty="0"/>
          </a:p>
          <a:p>
            <a:r>
              <a:rPr lang="es-ES_tradnl" sz="1400" dirty="0" smtClean="0"/>
              <a:t>Un día fuimos al hospital a visitar a mi tía. Ella ya tuvo un hijo y yo lo abrase. Después  mi  papa lo abraso él bebe. E estaba un poquito gordito no yo raba mucho. Después mi hermano lo abraso el. </a:t>
            </a:r>
          </a:p>
          <a:p>
            <a:endParaRPr lang="es-ES_tradnl" sz="1400" dirty="0" smtClean="0"/>
          </a:p>
          <a:p>
            <a:r>
              <a:rPr lang="es-ES_tradnl" sz="1400" dirty="0" smtClean="0"/>
              <a:t>Fui a la casa de mi teya. Mi papa nos llevó a comer  </a:t>
            </a:r>
            <a:r>
              <a:rPr lang="es-ES_tradnl" sz="1400" dirty="0" err="1" smtClean="0"/>
              <a:t>Nuggets</a:t>
            </a:r>
            <a:r>
              <a:rPr lang="es-ES_tradnl" sz="1400" dirty="0" smtClean="0"/>
              <a:t>  y  </a:t>
            </a:r>
            <a:r>
              <a:rPr lang="es-ES_tradnl" sz="1400" dirty="0" err="1" smtClean="0"/>
              <a:t>french</a:t>
            </a:r>
            <a:r>
              <a:rPr lang="es-ES_tradnl" sz="1400" dirty="0" smtClean="0"/>
              <a:t> fríes  y yo bebe  </a:t>
            </a:r>
            <a:r>
              <a:rPr lang="es-ES_tradnl" sz="1400" dirty="0" err="1" smtClean="0"/>
              <a:t>Coke</a:t>
            </a:r>
            <a:r>
              <a:rPr lang="es-ES_tradnl" sz="1400" dirty="0" smtClean="0"/>
              <a:t>. </a:t>
            </a:r>
          </a:p>
          <a:p>
            <a:endParaRPr lang="es-ES_tradnl" sz="1400" dirty="0"/>
          </a:p>
          <a:p>
            <a:r>
              <a:rPr lang="es-ES_tradnl" sz="1400" dirty="0" smtClean="0"/>
              <a:t>Después de comer, fuimos  a lavar  en la lavandería. Me llevo mi  papa a comprar comida el fin de  semana  la pase jugando. Estudie  en la computa dora. Fui a cortar el pelo. Fui a jugar en el parque  </a:t>
            </a:r>
          </a:p>
          <a:p>
            <a:r>
              <a:rPr lang="es-ES_tradnl" sz="1400" dirty="0" smtClean="0"/>
              <a:t>con  mis Hermanos. Salí un rato con mi bicicleta. Des pues regrese a dar un baño.</a:t>
            </a:r>
            <a:endParaRPr lang="es-ES_tradnl" sz="1400" dirty="0"/>
          </a:p>
        </p:txBody>
      </p:sp>
      <p:sp>
        <p:nvSpPr>
          <p:cNvPr id="3" name="TextBox 2"/>
          <p:cNvSpPr txBox="1"/>
          <p:nvPr/>
        </p:nvSpPr>
        <p:spPr>
          <a:xfrm>
            <a:off x="762006" y="5994400"/>
            <a:ext cx="7968848" cy="646331"/>
          </a:xfrm>
          <a:prstGeom prst="rect">
            <a:avLst/>
          </a:prstGeom>
          <a:noFill/>
          <a:ln w="28575" cmpd="sng">
            <a:solidFill>
              <a:schemeClr val="accent1">
                <a:lumMod val="75000"/>
              </a:schemeClr>
            </a:solidFill>
          </a:ln>
        </p:spPr>
        <p:txBody>
          <a:bodyPr wrap="none" rtlCol="0">
            <a:spAutoFit/>
          </a:bodyPr>
          <a:lstStyle/>
          <a:p>
            <a:r>
              <a:rPr lang="en-US" dirty="0" smtClean="0"/>
              <a:t>What did Ricardo tell us about his life? What did Ricardo know about story?</a:t>
            </a:r>
          </a:p>
          <a:p>
            <a:r>
              <a:rPr lang="en-US" dirty="0" smtClean="0"/>
              <a:t>About language? About writing? What did we learn about him as </a:t>
            </a:r>
            <a:r>
              <a:rPr lang="en-US" smtClean="0"/>
              <a:t>a person?</a:t>
            </a:r>
            <a:endParaRPr lang="en-US" dirty="0"/>
          </a:p>
        </p:txBody>
      </p:sp>
      <p:sp>
        <p:nvSpPr>
          <p:cNvPr id="4" name="TextBox 3"/>
          <p:cNvSpPr txBox="1"/>
          <p:nvPr/>
        </p:nvSpPr>
        <p:spPr>
          <a:xfrm>
            <a:off x="4859863" y="948311"/>
            <a:ext cx="4148646" cy="4185761"/>
          </a:xfrm>
          <a:prstGeom prst="rect">
            <a:avLst/>
          </a:prstGeom>
          <a:noFill/>
          <a:ln>
            <a:solidFill>
              <a:schemeClr val="accent1"/>
            </a:solidFill>
          </a:ln>
        </p:spPr>
        <p:txBody>
          <a:bodyPr wrap="square" rtlCol="0">
            <a:spAutoFit/>
          </a:bodyPr>
          <a:lstStyle/>
          <a:p>
            <a:pPr algn="ctr"/>
            <a:r>
              <a:rPr lang="en-US" sz="1400" b="1" i="1" dirty="0"/>
              <a:t>My Busy </a:t>
            </a:r>
            <a:r>
              <a:rPr lang="en-US" sz="1400" b="1" i="1" dirty="0" smtClean="0"/>
              <a:t>Weekend</a:t>
            </a:r>
          </a:p>
          <a:p>
            <a:pPr algn="ctr"/>
            <a:r>
              <a:rPr lang="en-US" sz="1400" b="1" dirty="0"/>
              <a:t>By </a:t>
            </a:r>
            <a:r>
              <a:rPr lang="en-US" sz="1400" b="1" dirty="0" smtClean="0"/>
              <a:t>Ricardo</a:t>
            </a:r>
            <a:endParaRPr lang="en-US" sz="1400" b="1" i="1" dirty="0"/>
          </a:p>
          <a:p>
            <a:endParaRPr lang="en-US" sz="1400" dirty="0"/>
          </a:p>
          <a:p>
            <a:r>
              <a:rPr lang="en-US" sz="1400" dirty="0"/>
              <a:t>One day we went to the hospital to visit my aunt. She had a baby and I hugged it. Then my dad </a:t>
            </a:r>
            <a:r>
              <a:rPr lang="en-US" sz="1400" dirty="0" smtClean="0"/>
              <a:t>hugged </a:t>
            </a:r>
            <a:r>
              <a:rPr lang="en-US" sz="1400" dirty="0"/>
              <a:t>the baby.  The baby was a little fat and he had a little hair. He did not cry much. After that, my </a:t>
            </a:r>
            <a:r>
              <a:rPr lang="en-US" sz="1400" dirty="0" smtClean="0"/>
              <a:t>brother </a:t>
            </a:r>
            <a:r>
              <a:rPr lang="en-US" sz="1400" dirty="0"/>
              <a:t>hugged the baby. </a:t>
            </a:r>
          </a:p>
          <a:p>
            <a:endParaRPr lang="en-US" sz="1400" dirty="0"/>
          </a:p>
          <a:p>
            <a:r>
              <a:rPr lang="en-US" sz="1400" dirty="0"/>
              <a:t>After we left the hospital, I went to my aunt’s house. My dad took us to eat hamburger at </a:t>
            </a:r>
          </a:p>
          <a:p>
            <a:r>
              <a:rPr lang="en-US" sz="1400" dirty="0" smtClean="0"/>
              <a:t>Burger </a:t>
            </a:r>
            <a:r>
              <a:rPr lang="en-US" sz="1400" dirty="0"/>
              <a:t>King.  I ate chicken Nuggets and French fries and I drank Coke.  It was great. </a:t>
            </a:r>
          </a:p>
          <a:p>
            <a:endParaRPr lang="en-US" sz="1400" dirty="0"/>
          </a:p>
          <a:p>
            <a:r>
              <a:rPr lang="en-US" sz="1400" dirty="0"/>
              <a:t>When we finished eating, we went to </a:t>
            </a:r>
            <a:r>
              <a:rPr lang="en-US" sz="1400" dirty="0" smtClean="0"/>
              <a:t>the </a:t>
            </a:r>
            <a:r>
              <a:rPr lang="en-US" sz="1400" dirty="0" err="1" smtClean="0"/>
              <a:t>laundromat</a:t>
            </a:r>
            <a:r>
              <a:rPr lang="en-US" sz="1400" dirty="0" smtClean="0"/>
              <a:t> </a:t>
            </a:r>
            <a:r>
              <a:rPr lang="en-US" sz="1400" dirty="0"/>
              <a:t>to wash our clothes. My dad took me to </a:t>
            </a:r>
            <a:r>
              <a:rPr lang="en-US" sz="1400" dirty="0" smtClean="0"/>
              <a:t>buy </a:t>
            </a:r>
            <a:r>
              <a:rPr lang="en-US" sz="1400" dirty="0"/>
              <a:t>food on the weekend. I also played on the weekend. I studied on the computer and I went to get a </a:t>
            </a:r>
            <a:r>
              <a:rPr lang="en-US" sz="1400" dirty="0" smtClean="0"/>
              <a:t>haircut</a:t>
            </a:r>
            <a:r>
              <a:rPr lang="en-US" sz="1400" dirty="0"/>
              <a:t>.</a:t>
            </a:r>
          </a:p>
        </p:txBody>
      </p:sp>
      <p:pic>
        <p:nvPicPr>
          <p:cNvPr id="6" name="Picture 5"/>
          <p:cNvPicPr/>
          <p:nvPr/>
        </p:nvPicPr>
        <p:blipFill>
          <a:blip r:embed="rId3" cstate="email">
            <a:extLst>
              <a:ext uri="{28A0092B-C50C-407E-A947-70E740481C1C}">
                <a14:useLocalDpi xmlns:a14="http://schemas.microsoft.com/office/drawing/2010/main" val="0"/>
              </a:ext>
            </a:extLst>
          </a:blip>
          <a:stretch>
            <a:fillRect/>
          </a:stretch>
        </p:blipFill>
        <p:spPr>
          <a:xfrm>
            <a:off x="336631" y="4060296"/>
            <a:ext cx="1371594" cy="1612372"/>
          </a:xfrm>
          <a:prstGeom prst="rect">
            <a:avLst/>
          </a:prstGeom>
        </p:spPr>
      </p:pic>
      <p:pic>
        <p:nvPicPr>
          <p:cNvPr id="8" name="Picture 7"/>
          <p:cNvPicPr/>
          <p:nvPr/>
        </p:nvPicPr>
        <p:blipFill rotWithShape="1">
          <a:blip r:embed="rId4" cstate="email">
            <a:extLst>
              <a:ext uri="{28A0092B-C50C-407E-A947-70E740481C1C}">
                <a14:useLocalDpi xmlns:a14="http://schemas.microsoft.com/office/drawing/2010/main" val="0"/>
              </a:ext>
            </a:extLst>
          </a:blip>
          <a:srcRect t="4979" b="5674"/>
          <a:stretch/>
        </p:blipFill>
        <p:spPr bwMode="auto">
          <a:xfrm>
            <a:off x="1901128" y="4049183"/>
            <a:ext cx="2484438" cy="1655234"/>
          </a:xfrm>
          <a:prstGeom prst="rect">
            <a:avLst/>
          </a:prstGeom>
          <a:ln>
            <a:noFill/>
          </a:ln>
          <a:extLst>
            <a:ext uri="{53640926-AAD7-44d8-BBD7-CCE9431645EC}">
              <a14:shadowObscured xmlns:a14="http://schemas.microsoft.com/office/drawing/2010/main"/>
            </a:ext>
          </a:extLst>
        </p:spPr>
      </p:pic>
      <p:sp>
        <p:nvSpPr>
          <p:cNvPr id="9" name="TextBox 8"/>
          <p:cNvSpPr txBox="1"/>
          <p:nvPr/>
        </p:nvSpPr>
        <p:spPr>
          <a:xfrm>
            <a:off x="4315210" y="5202641"/>
            <a:ext cx="4929350" cy="584776"/>
          </a:xfrm>
          <a:prstGeom prst="rect">
            <a:avLst/>
          </a:prstGeom>
          <a:noFill/>
        </p:spPr>
        <p:txBody>
          <a:bodyPr wrap="none" rtlCol="0">
            <a:spAutoFit/>
          </a:bodyPr>
          <a:lstStyle/>
          <a:p>
            <a:pPr algn="ctr"/>
            <a:r>
              <a:rPr lang="en-US" sz="1600" i="1" dirty="0" smtClean="0"/>
              <a:t>David’s response when he saw Ricardo’s stories: </a:t>
            </a:r>
          </a:p>
          <a:p>
            <a:pPr algn="ctr"/>
            <a:r>
              <a:rPr lang="en-US" sz="1600" i="1" dirty="0" smtClean="0"/>
              <a:t>“I want to do my story in Spanish and English too!” </a:t>
            </a:r>
            <a:endParaRPr lang="en-US" sz="1600" i="1" dirty="0"/>
          </a:p>
        </p:txBody>
      </p:sp>
    </p:spTree>
    <p:extLst>
      <p:ext uri="{BB962C8B-B14F-4D97-AF65-F5344CB8AC3E}">
        <p14:creationId xmlns:p14="http://schemas.microsoft.com/office/powerpoint/2010/main" val="335127388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rot="551544">
            <a:off x="7387161" y="813265"/>
            <a:ext cx="1382288" cy="830997"/>
          </a:xfrm>
          <a:prstGeom prst="rect">
            <a:avLst/>
          </a:prstGeom>
          <a:noFill/>
          <a:ln>
            <a:solidFill>
              <a:srgbClr val="A7EA52"/>
            </a:solidFill>
          </a:ln>
        </p:spPr>
        <p:txBody>
          <a:bodyPr wrap="square" rtlCol="0">
            <a:spAutoFit/>
          </a:bodyPr>
          <a:lstStyle/>
          <a:p>
            <a:pPr algn="ctr"/>
            <a:r>
              <a:rPr lang="en-US" sz="2400" dirty="0" smtClean="0"/>
              <a:t>Meet</a:t>
            </a:r>
          </a:p>
          <a:p>
            <a:pPr algn="ctr"/>
            <a:r>
              <a:rPr lang="en-US" sz="2400" dirty="0" smtClean="0"/>
              <a:t>Diana</a:t>
            </a:r>
            <a:endParaRPr lang="en-US" sz="2400" dirty="0"/>
          </a:p>
        </p:txBody>
      </p:sp>
      <p:sp>
        <p:nvSpPr>
          <p:cNvPr id="4" name="TextBox 3"/>
          <p:cNvSpPr txBox="1"/>
          <p:nvPr/>
        </p:nvSpPr>
        <p:spPr>
          <a:xfrm>
            <a:off x="408441" y="169341"/>
            <a:ext cx="7343326" cy="461665"/>
          </a:xfrm>
          <a:prstGeom prst="rect">
            <a:avLst/>
          </a:prstGeom>
          <a:noFill/>
        </p:spPr>
        <p:txBody>
          <a:bodyPr wrap="none" rtlCol="0">
            <a:spAutoFit/>
          </a:bodyPr>
          <a:lstStyle/>
          <a:p>
            <a:r>
              <a:rPr lang="en-US" sz="2400" dirty="0" smtClean="0"/>
              <a:t>The reluctant writer connects school back to family</a:t>
            </a:r>
          </a:p>
        </p:txBody>
      </p:sp>
      <p:pic>
        <p:nvPicPr>
          <p:cNvPr id="7" name="Picture 6" descr="Diana Cover Picture.tiff">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063" y="1276417"/>
            <a:ext cx="4862210" cy="3419232"/>
          </a:xfrm>
          <a:prstGeom prst="rect">
            <a:avLst/>
          </a:prstGeom>
        </p:spPr>
      </p:pic>
      <p:sp>
        <p:nvSpPr>
          <p:cNvPr id="8" name="TextBox 7"/>
          <p:cNvSpPr txBox="1"/>
          <p:nvPr/>
        </p:nvSpPr>
        <p:spPr>
          <a:xfrm>
            <a:off x="279098" y="5485004"/>
            <a:ext cx="8088422" cy="646331"/>
          </a:xfrm>
          <a:prstGeom prst="rect">
            <a:avLst/>
          </a:prstGeom>
          <a:noFill/>
        </p:spPr>
        <p:txBody>
          <a:bodyPr wrap="none" rtlCol="0">
            <a:spAutoFit/>
          </a:bodyPr>
          <a:lstStyle/>
          <a:p>
            <a:r>
              <a:rPr lang="en-US" dirty="0" smtClean="0"/>
              <a:t>Diana decided to enact the day of service in honor of Martin Luther King, Jr.</a:t>
            </a:r>
          </a:p>
          <a:p>
            <a:r>
              <a:rPr lang="en-US" dirty="0"/>
              <a:t>b</a:t>
            </a:r>
            <a:r>
              <a:rPr lang="en-US" dirty="0" smtClean="0"/>
              <a:t>y serving her mother by helping her clean the house. </a:t>
            </a:r>
            <a:endParaRPr lang="en-US" dirty="0"/>
          </a:p>
        </p:txBody>
      </p:sp>
      <p:pic>
        <p:nvPicPr>
          <p:cNvPr id="5" name="Picture 4" descr="Diana Photo.jpg"/>
          <p:cNvPicPr>
            <a:picLocks noChangeAspect="1"/>
          </p:cNvPicPr>
          <p:nvPr/>
        </p:nvPicPr>
        <p:blipFill rotWithShape="1">
          <a:blip r:embed="rId4" cstate="email">
            <a:extLst>
              <a:ext uri="{28A0092B-C50C-407E-A947-70E740481C1C}">
                <a14:useLocalDpi xmlns:a14="http://schemas.microsoft.com/office/drawing/2010/main" val="0"/>
              </a:ext>
            </a:extLst>
          </a:blip>
          <a:srcRect t="10546" r="6393" b="24257"/>
          <a:stretch/>
        </p:blipFill>
        <p:spPr>
          <a:xfrm rot="478577">
            <a:off x="6313974" y="1841069"/>
            <a:ext cx="2321894" cy="2156232"/>
          </a:xfrm>
          <a:prstGeom prst="rect">
            <a:avLst/>
          </a:prstGeom>
        </p:spPr>
      </p:pic>
    </p:spTree>
    <p:extLst>
      <p:ext uri="{BB962C8B-B14F-4D97-AF65-F5344CB8AC3E}">
        <p14:creationId xmlns:p14="http://schemas.microsoft.com/office/powerpoint/2010/main" val="382136628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8278" y="211299"/>
            <a:ext cx="7813472" cy="461665"/>
          </a:xfrm>
          <a:prstGeom prst="rect">
            <a:avLst/>
          </a:prstGeom>
          <a:noFill/>
        </p:spPr>
        <p:txBody>
          <a:bodyPr wrap="none" rtlCol="0">
            <a:spAutoFit/>
          </a:bodyPr>
          <a:lstStyle/>
          <a:p>
            <a:r>
              <a:rPr lang="en-US" sz="2400" i="1" dirty="0" smtClean="0"/>
              <a:t>Cuentos</a:t>
            </a:r>
            <a:r>
              <a:rPr lang="en-US" sz="2400" dirty="0" smtClean="0"/>
              <a:t> authors document their visits to the university</a:t>
            </a:r>
          </a:p>
        </p:txBody>
      </p:sp>
      <p:pic>
        <p:nvPicPr>
          <p:cNvPr id="5" name="Picture 4" descr="KSU Rosalinda Cover.tiff">
            <a:hlinkClick r:id="rId2"/>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668720" y="857713"/>
            <a:ext cx="3552522" cy="2505865"/>
          </a:xfrm>
          <a:prstGeom prst="rect">
            <a:avLst/>
          </a:prstGeom>
        </p:spPr>
      </p:pic>
      <p:sp>
        <p:nvSpPr>
          <p:cNvPr id="6" name="TextBox 5"/>
          <p:cNvSpPr txBox="1"/>
          <p:nvPr/>
        </p:nvSpPr>
        <p:spPr>
          <a:xfrm rot="21126425">
            <a:off x="136038" y="1139326"/>
            <a:ext cx="1482647" cy="830997"/>
          </a:xfrm>
          <a:prstGeom prst="rect">
            <a:avLst/>
          </a:prstGeom>
          <a:noFill/>
          <a:ln>
            <a:solidFill>
              <a:srgbClr val="A7EA52"/>
            </a:solidFill>
          </a:ln>
        </p:spPr>
        <p:txBody>
          <a:bodyPr wrap="none" rtlCol="0">
            <a:spAutoFit/>
          </a:bodyPr>
          <a:lstStyle/>
          <a:p>
            <a:pPr algn="ctr"/>
            <a:r>
              <a:rPr lang="en-US" sz="2400" dirty="0" smtClean="0"/>
              <a:t>Meet</a:t>
            </a:r>
          </a:p>
          <a:p>
            <a:pPr algn="ctr"/>
            <a:r>
              <a:rPr lang="en-US" sz="2400" dirty="0" smtClean="0"/>
              <a:t>Rosalinda</a:t>
            </a:r>
            <a:endParaRPr lang="en-US" sz="2400" dirty="0"/>
          </a:p>
        </p:txBody>
      </p:sp>
      <p:pic>
        <p:nvPicPr>
          <p:cNvPr id="7" name="Picture 6" descr="http://www.kennesaw.edu/foundation/images/interior/dining-hall-3.jpg">
            <a:hlinkClick r:id="rId4"/>
          </p:cNvPr>
          <p:cNvPicPr/>
          <p:nvPr/>
        </p:nvPicPr>
        <p:blipFill>
          <a:blip r:embed="rId5">
            <a:extLst>
              <a:ext uri="{28A0092B-C50C-407E-A947-70E740481C1C}">
                <a14:useLocalDpi xmlns:a14="http://schemas.microsoft.com/office/drawing/2010/main" val="0"/>
              </a:ext>
            </a:extLst>
          </a:blip>
          <a:srcRect/>
          <a:stretch>
            <a:fillRect/>
          </a:stretch>
        </p:blipFill>
        <p:spPr bwMode="auto">
          <a:xfrm rot="555053">
            <a:off x="5571047" y="2412066"/>
            <a:ext cx="3108581" cy="2240883"/>
          </a:xfrm>
          <a:prstGeom prst="rect">
            <a:avLst/>
          </a:prstGeom>
          <a:noFill/>
          <a:ln>
            <a:noFill/>
          </a:ln>
        </p:spPr>
      </p:pic>
      <p:sp>
        <p:nvSpPr>
          <p:cNvPr id="8" name="Rectangle 7"/>
          <p:cNvSpPr/>
          <p:nvPr/>
        </p:nvSpPr>
        <p:spPr>
          <a:xfrm rot="416554">
            <a:off x="6343993" y="1468023"/>
            <a:ext cx="1212291" cy="830997"/>
          </a:xfrm>
          <a:prstGeom prst="rect">
            <a:avLst/>
          </a:prstGeom>
          <a:ln>
            <a:solidFill>
              <a:srgbClr val="A7EA52"/>
            </a:solidFill>
          </a:ln>
        </p:spPr>
        <p:txBody>
          <a:bodyPr wrap="none">
            <a:spAutoFit/>
          </a:bodyPr>
          <a:lstStyle/>
          <a:p>
            <a:pPr algn="ctr"/>
            <a:r>
              <a:rPr lang="en-US" sz="2400" dirty="0" smtClean="0"/>
              <a:t>Meet</a:t>
            </a:r>
          </a:p>
          <a:p>
            <a:pPr algn="ctr"/>
            <a:r>
              <a:rPr lang="en-US" sz="2400" dirty="0" err="1" smtClean="0"/>
              <a:t>Yesheni</a:t>
            </a:r>
            <a:endParaRPr lang="en-US" sz="2400" dirty="0"/>
          </a:p>
        </p:txBody>
      </p:sp>
      <p:sp>
        <p:nvSpPr>
          <p:cNvPr id="9" name="TextBox 8"/>
          <p:cNvSpPr txBox="1"/>
          <p:nvPr/>
        </p:nvSpPr>
        <p:spPr>
          <a:xfrm>
            <a:off x="651266" y="4166817"/>
            <a:ext cx="1082748" cy="830997"/>
          </a:xfrm>
          <a:prstGeom prst="rect">
            <a:avLst/>
          </a:prstGeom>
          <a:noFill/>
          <a:ln>
            <a:solidFill>
              <a:srgbClr val="A7EA52"/>
            </a:solidFill>
          </a:ln>
        </p:spPr>
        <p:txBody>
          <a:bodyPr wrap="none" rtlCol="0">
            <a:spAutoFit/>
          </a:bodyPr>
          <a:lstStyle/>
          <a:p>
            <a:pPr algn="ctr"/>
            <a:r>
              <a:rPr lang="en-US" sz="2400" dirty="0" smtClean="0"/>
              <a:t>Meet</a:t>
            </a:r>
          </a:p>
          <a:p>
            <a:pPr algn="ctr"/>
            <a:r>
              <a:rPr lang="en-US" sz="2400" dirty="0" smtClean="0"/>
              <a:t>Shelby</a:t>
            </a:r>
            <a:endParaRPr lang="en-US" sz="2400" dirty="0"/>
          </a:p>
        </p:txBody>
      </p:sp>
      <p:pic>
        <p:nvPicPr>
          <p:cNvPr id="10" name="Picture 9" descr="Shelby Cover KSU.tiff">
            <a:hlinkClick r:id="rId6"/>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347890" y="3701161"/>
            <a:ext cx="1978153" cy="2971874"/>
          </a:xfrm>
          <a:prstGeom prst="rect">
            <a:avLst/>
          </a:prstGeom>
        </p:spPr>
      </p:pic>
      <p:pic>
        <p:nvPicPr>
          <p:cNvPr id="12" name="Picture 11" descr="Yeshenia Photo.tif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25304" y="1280176"/>
            <a:ext cx="863600" cy="1168400"/>
          </a:xfrm>
          <a:prstGeom prst="rect">
            <a:avLst/>
          </a:prstGeom>
        </p:spPr>
      </p:pic>
      <p:pic>
        <p:nvPicPr>
          <p:cNvPr id="13" name="Picture 12" descr="Rosalinda Photo.tiff"/>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rot="20914563">
            <a:off x="368278" y="2176774"/>
            <a:ext cx="1182593" cy="1174206"/>
          </a:xfrm>
          <a:prstGeom prst="rect">
            <a:avLst/>
          </a:prstGeom>
        </p:spPr>
      </p:pic>
      <p:pic>
        <p:nvPicPr>
          <p:cNvPr id="15" name="Picture 14" descr="Shelby Photo.tif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78394" y="5163758"/>
            <a:ext cx="1109522" cy="1453179"/>
          </a:xfrm>
          <a:prstGeom prst="rect">
            <a:avLst/>
          </a:prstGeom>
        </p:spPr>
      </p:pic>
    </p:spTree>
    <p:extLst>
      <p:ext uri="{BB962C8B-B14F-4D97-AF65-F5344CB8AC3E}">
        <p14:creationId xmlns:p14="http://schemas.microsoft.com/office/powerpoint/2010/main" val="63585530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0515" y="1046757"/>
            <a:ext cx="1949573" cy="1846659"/>
          </a:xfrm>
          <a:prstGeom prst="rect">
            <a:avLst/>
          </a:prstGeom>
          <a:noFill/>
        </p:spPr>
        <p:txBody>
          <a:bodyPr wrap="none" rtlCol="0">
            <a:spAutoFit/>
          </a:bodyPr>
          <a:lstStyle/>
          <a:p>
            <a:endParaRPr lang="en-US" b="1" dirty="0"/>
          </a:p>
          <a:p>
            <a:pPr marL="285750" indent="-285750">
              <a:buFont typeface="Wingdings" charset="2"/>
              <a:buChar char="²"/>
            </a:pPr>
            <a:r>
              <a:rPr lang="en-US" sz="2400" dirty="0" smtClean="0"/>
              <a:t>Students</a:t>
            </a:r>
          </a:p>
          <a:p>
            <a:pPr marL="285750" indent="-285750">
              <a:buFont typeface="Wingdings" charset="2"/>
              <a:buChar char="²"/>
            </a:pPr>
            <a:r>
              <a:rPr lang="en-US" sz="2400" dirty="0" smtClean="0"/>
              <a:t>Faculty</a:t>
            </a:r>
          </a:p>
          <a:p>
            <a:pPr marL="285750" indent="-285750">
              <a:buFont typeface="Wingdings" charset="2"/>
              <a:buChar char="²"/>
            </a:pPr>
            <a:r>
              <a:rPr lang="en-US" sz="2400" dirty="0" smtClean="0"/>
              <a:t>University </a:t>
            </a:r>
          </a:p>
          <a:p>
            <a:pPr marL="285750" indent="-285750">
              <a:buFont typeface="Wingdings" charset="2"/>
              <a:buChar char="²"/>
            </a:pPr>
            <a:r>
              <a:rPr lang="en-US" sz="2400" dirty="0" smtClean="0"/>
              <a:t>Parents    </a:t>
            </a:r>
            <a:endParaRPr lang="en-US" sz="2400" dirty="0"/>
          </a:p>
        </p:txBody>
      </p:sp>
      <p:sp>
        <p:nvSpPr>
          <p:cNvPr id="4" name="TextBox 3"/>
          <p:cNvSpPr txBox="1"/>
          <p:nvPr/>
        </p:nvSpPr>
        <p:spPr>
          <a:xfrm>
            <a:off x="2542637" y="600140"/>
            <a:ext cx="4789584" cy="584776"/>
          </a:xfrm>
          <a:prstGeom prst="rect">
            <a:avLst/>
          </a:prstGeom>
          <a:noFill/>
          <a:ln>
            <a:solidFill>
              <a:srgbClr val="5DCEAF"/>
            </a:solidFill>
          </a:ln>
        </p:spPr>
        <p:txBody>
          <a:bodyPr wrap="square" rtlCol="0">
            <a:spAutoFit/>
          </a:bodyPr>
          <a:lstStyle/>
          <a:p>
            <a:pPr algn="ctr"/>
            <a:r>
              <a:rPr lang="en-US" sz="3200" b="1" dirty="0" smtClean="0"/>
              <a:t>Impact of the Project</a:t>
            </a:r>
            <a:endParaRPr lang="en-US" sz="3200" b="1" dirty="0"/>
          </a:p>
        </p:txBody>
      </p:sp>
      <p:sp>
        <p:nvSpPr>
          <p:cNvPr id="2" name="Rectangle 1"/>
          <p:cNvSpPr/>
          <p:nvPr/>
        </p:nvSpPr>
        <p:spPr>
          <a:xfrm>
            <a:off x="460515" y="3186820"/>
            <a:ext cx="8683485" cy="2308324"/>
          </a:xfrm>
          <a:prstGeom prst="rect">
            <a:avLst/>
          </a:prstGeom>
        </p:spPr>
        <p:txBody>
          <a:bodyPr wrap="square">
            <a:spAutoFit/>
          </a:bodyPr>
          <a:lstStyle/>
          <a:p>
            <a:r>
              <a:rPr lang="en-US" dirty="0" smtClean="0">
                <a:latin typeface="Calibri" panose="020F0502020204030204" pitchFamily="34" charset="0"/>
                <a:ea typeface="Calibri" panose="020F0502020204030204" pitchFamily="34" charset="0"/>
                <a:cs typeface="Times New Roman" panose="02020603050405020304" pitchFamily="18" charset="0"/>
              </a:rPr>
              <a:t>“ </a:t>
            </a:r>
            <a:r>
              <a:rPr lang="en-US" dirty="0">
                <a:latin typeface="Calibri" panose="020F0502020204030204" pitchFamily="34" charset="0"/>
                <a:ea typeface="Calibri" panose="020F0502020204030204" pitchFamily="34" charset="0"/>
                <a:cs typeface="Times New Roman" panose="02020603050405020304" pitchFamily="18" charset="0"/>
              </a:rPr>
              <a:t>My child is going to college, I do not know how, but she is going now that I know she can after all I learned in this field </a:t>
            </a:r>
            <a:r>
              <a:rPr lang="en-US" dirty="0" smtClean="0">
                <a:latin typeface="Calibri" panose="020F0502020204030204" pitchFamily="34" charset="0"/>
                <a:ea typeface="Calibri" panose="020F0502020204030204" pitchFamily="34" charset="0"/>
                <a:cs typeface="Times New Roman" panose="02020603050405020304" pitchFamily="18" charset="0"/>
              </a:rPr>
              <a:t>trip.” </a:t>
            </a:r>
            <a:r>
              <a:rPr lang="en-US" dirty="0" smtClean="0">
                <a:latin typeface="Calibri" panose="020F0502020204030204" pitchFamily="34" charset="0"/>
                <a:ea typeface="Calibri" panose="020F0502020204030204" pitchFamily="34" charset="0"/>
                <a:cs typeface="Times New Roman" panose="02020603050405020304" pitchFamily="18" charset="0"/>
              </a:rPr>
              <a:t>Reina </a:t>
            </a:r>
            <a:r>
              <a:rPr lang="en-US" dirty="0" smtClean="0">
                <a:latin typeface="Calibri" panose="020F0502020204030204" pitchFamily="34" charset="0"/>
                <a:ea typeface="Calibri" panose="020F0502020204030204" pitchFamily="34" charset="0"/>
                <a:cs typeface="Times New Roman" panose="02020603050405020304" pitchFamily="18" charset="0"/>
              </a:rPr>
              <a:t>- parent</a:t>
            </a:r>
            <a:endParaRPr lang="en-US" dirty="0">
              <a:latin typeface="Calibri" panose="020F0502020204030204" pitchFamily="34" charset="0"/>
              <a:ea typeface="Calibri" panose="020F0502020204030204" pitchFamily="34" charset="0"/>
              <a:cs typeface="Times New Roman" panose="02020603050405020304" pitchFamily="18" charset="0"/>
            </a:endParaRPr>
          </a:p>
          <a:p>
            <a:r>
              <a:rPr lang="en-US" dirty="0">
                <a:latin typeface="Calibri" panose="020F0502020204030204" pitchFamily="34" charset="0"/>
                <a:ea typeface="Calibri" panose="020F0502020204030204" pitchFamily="34" charset="0"/>
                <a:cs typeface="Times New Roman" panose="02020603050405020304" pitchFamily="18" charset="0"/>
              </a:rPr>
              <a:t> </a:t>
            </a:r>
          </a:p>
          <a:p>
            <a:r>
              <a:rPr lang="en-US" dirty="0" smtClean="0">
                <a:latin typeface="Calibri" panose="020F0502020204030204" pitchFamily="34" charset="0"/>
                <a:ea typeface="Calibri" panose="020F0502020204030204" pitchFamily="34" charset="0"/>
                <a:cs typeface="Times New Roman" panose="02020603050405020304" pitchFamily="18" charset="0"/>
              </a:rPr>
              <a:t> </a:t>
            </a:r>
            <a:r>
              <a:rPr lang="en-US" dirty="0">
                <a:latin typeface="Calibri" panose="020F0502020204030204" pitchFamily="34" charset="0"/>
                <a:ea typeface="Calibri" panose="020F0502020204030204" pitchFamily="34" charset="0"/>
                <a:cs typeface="Times New Roman" panose="02020603050405020304" pitchFamily="18" charset="0"/>
              </a:rPr>
              <a:t>“Mrs. Freeman can you mentor my sister at Hasty, she wants to be a teacher and she wants to go to </a:t>
            </a:r>
            <a:r>
              <a:rPr lang="en-US" dirty="0" smtClean="0">
                <a:latin typeface="Calibri" panose="020F0502020204030204" pitchFamily="34" charset="0"/>
                <a:ea typeface="Calibri" panose="020F0502020204030204" pitchFamily="34" charset="0"/>
                <a:cs typeface="Times New Roman" panose="02020603050405020304" pitchFamily="18" charset="0"/>
              </a:rPr>
              <a:t>KSU.” </a:t>
            </a:r>
            <a:r>
              <a:rPr lang="en-US" dirty="0" err="1" smtClean="0">
                <a:latin typeface="Calibri" panose="020F0502020204030204" pitchFamily="34" charset="0"/>
                <a:ea typeface="Calibri" panose="020F0502020204030204" pitchFamily="34" charset="0"/>
                <a:cs typeface="Times New Roman" panose="02020603050405020304" pitchFamily="18" charset="0"/>
              </a:rPr>
              <a:t>Dionico</a:t>
            </a:r>
            <a:r>
              <a:rPr lang="en-US" dirty="0" smtClean="0">
                <a:latin typeface="Calibri" panose="020F0502020204030204" pitchFamily="34" charset="0"/>
                <a:ea typeface="Calibri" panose="020F0502020204030204" pitchFamily="34" charset="0"/>
                <a:cs typeface="Times New Roman" panose="02020603050405020304" pitchFamily="18" charset="0"/>
              </a:rPr>
              <a:t> - student</a:t>
            </a:r>
            <a:endParaRPr lang="en-US" dirty="0">
              <a:latin typeface="Calibri" panose="020F0502020204030204" pitchFamily="34" charset="0"/>
              <a:ea typeface="Calibri" panose="020F0502020204030204" pitchFamily="34" charset="0"/>
              <a:cs typeface="Times New Roman" panose="02020603050405020304" pitchFamily="18" charset="0"/>
            </a:endParaRPr>
          </a:p>
          <a:p>
            <a:r>
              <a:rPr lang="en-US" dirty="0">
                <a:latin typeface="Calibri" panose="020F0502020204030204" pitchFamily="34" charset="0"/>
                <a:ea typeface="Calibri" panose="020F0502020204030204" pitchFamily="34" charset="0"/>
                <a:cs typeface="Times New Roman" panose="02020603050405020304" pitchFamily="18" charset="0"/>
              </a:rPr>
              <a:t> </a:t>
            </a:r>
          </a:p>
          <a:p>
            <a:r>
              <a:rPr lang="en-US" dirty="0" smtClean="0">
                <a:latin typeface="Calibri" panose="020F0502020204030204" pitchFamily="34" charset="0"/>
                <a:ea typeface="Calibri" panose="020F0502020204030204" pitchFamily="34" charset="0"/>
                <a:cs typeface="Times New Roman" panose="02020603050405020304" pitchFamily="18" charset="0"/>
              </a:rPr>
              <a:t>“</a:t>
            </a:r>
            <a:r>
              <a:rPr lang="en-US" dirty="0">
                <a:latin typeface="Calibri" panose="020F0502020204030204" pitchFamily="34" charset="0"/>
                <a:ea typeface="Calibri" panose="020F0502020204030204" pitchFamily="34" charset="0"/>
                <a:cs typeface="Times New Roman" panose="02020603050405020304" pitchFamily="18" charset="0"/>
              </a:rPr>
              <a:t>Can you give me the KSU contacts, my older daughter graduates this year and I want her to call KSU</a:t>
            </a:r>
            <a:r>
              <a:rPr lang="en-US" dirty="0" smtClean="0">
                <a:latin typeface="Calibri" panose="020F0502020204030204" pitchFamily="34" charset="0"/>
                <a:ea typeface="Calibri" panose="020F0502020204030204" pitchFamily="34" charset="0"/>
                <a:cs typeface="Times New Roman" panose="02020603050405020304" pitchFamily="18" charset="0"/>
              </a:rPr>
              <a:t>.” </a:t>
            </a:r>
            <a:r>
              <a:rPr lang="en-US" dirty="0" smtClean="0">
                <a:latin typeface="Calibri" panose="020F0502020204030204" pitchFamily="34" charset="0"/>
                <a:ea typeface="Calibri" panose="020F0502020204030204" pitchFamily="34" charset="0"/>
                <a:cs typeface="Times New Roman" panose="02020603050405020304" pitchFamily="18" charset="0"/>
              </a:rPr>
              <a:t>Gabriel - </a:t>
            </a:r>
            <a:r>
              <a:rPr lang="en-US" dirty="0" smtClean="0">
                <a:latin typeface="Calibri" panose="020F0502020204030204" pitchFamily="34" charset="0"/>
                <a:ea typeface="Calibri" panose="020F0502020204030204" pitchFamily="34" charset="0"/>
                <a:cs typeface="Times New Roman" panose="02020603050405020304" pitchFamily="18" charset="0"/>
              </a:rPr>
              <a:t>parent</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9751605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1"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594" y="1009767"/>
            <a:ext cx="8757883" cy="5580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530056" y="45912"/>
            <a:ext cx="6122991" cy="584776"/>
          </a:xfrm>
          <a:prstGeom prst="rect">
            <a:avLst/>
          </a:prstGeom>
          <a:noFill/>
        </p:spPr>
        <p:txBody>
          <a:bodyPr wrap="none" rtlCol="0">
            <a:spAutoFit/>
          </a:bodyPr>
          <a:lstStyle/>
          <a:p>
            <a:pPr algn="ctr"/>
            <a:r>
              <a:rPr lang="en-US" sz="3200" dirty="0" smtClean="0"/>
              <a:t>Project Survey (Mark Thompson)</a:t>
            </a:r>
            <a:endParaRPr lang="en-US" sz="3200" dirty="0"/>
          </a:p>
        </p:txBody>
      </p:sp>
    </p:spTree>
    <p:extLst>
      <p:ext uri="{BB962C8B-B14F-4D97-AF65-F5344CB8AC3E}">
        <p14:creationId xmlns:p14="http://schemas.microsoft.com/office/powerpoint/2010/main" val="95948790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 descr="cid:snip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5307" y="448448"/>
            <a:ext cx="8229600" cy="6130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059900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descr="cid:snip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187" y="117988"/>
            <a:ext cx="8259097" cy="3049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575187" y="3314533"/>
            <a:ext cx="7993626" cy="3416320"/>
          </a:xfrm>
          <a:prstGeom prst="rect">
            <a:avLst/>
          </a:prstGeom>
        </p:spPr>
        <p:txBody>
          <a:bodyPr wrap="square">
            <a:spAutoFit/>
          </a:bodyPr>
          <a:lstStyle/>
          <a:p>
            <a:r>
              <a:rPr lang="en-US" dirty="0" err="1" smtClean="0"/>
              <a:t>Cuentos</a:t>
            </a:r>
            <a:r>
              <a:rPr lang="en-US" dirty="0" smtClean="0"/>
              <a:t> is an amazing project that we did. It is really fun to work with teachers, and college people to help you make a better story. I really loved </a:t>
            </a:r>
            <a:r>
              <a:rPr lang="en-US" dirty="0" err="1" smtClean="0"/>
              <a:t>cuentos</a:t>
            </a:r>
            <a:r>
              <a:rPr lang="en-US" dirty="0" smtClean="0"/>
              <a:t>! Diana-student</a:t>
            </a:r>
          </a:p>
          <a:p>
            <a:endParaRPr lang="en-US" dirty="0"/>
          </a:p>
          <a:p>
            <a:r>
              <a:rPr lang="en-US" dirty="0" err="1" smtClean="0"/>
              <a:t>Cuentos</a:t>
            </a:r>
            <a:r>
              <a:rPr lang="en-US" dirty="0" smtClean="0"/>
              <a:t> was the best project of writing that I have never done in my life. </a:t>
            </a:r>
            <a:r>
              <a:rPr lang="en-US" dirty="0" err="1" smtClean="0"/>
              <a:t>Cuentos</a:t>
            </a:r>
            <a:r>
              <a:rPr lang="en-US" dirty="0" smtClean="0"/>
              <a:t> was a big change to me on how I wrote stories. I loved </a:t>
            </a:r>
            <a:r>
              <a:rPr lang="en-US" dirty="0" err="1" smtClean="0"/>
              <a:t>Cuentos</a:t>
            </a:r>
            <a:r>
              <a:rPr lang="en-US" dirty="0" smtClean="0"/>
              <a:t> because you could share your stories with others…</a:t>
            </a:r>
            <a:r>
              <a:rPr lang="en-US" dirty="0" err="1" smtClean="0"/>
              <a:t>Cuentos</a:t>
            </a:r>
            <a:r>
              <a:rPr lang="en-US" dirty="0" smtClean="0"/>
              <a:t> was a project that leave me with a feeling that I wanted to write more and more and share with mates at school. Flor-student</a:t>
            </a:r>
          </a:p>
          <a:p>
            <a:endParaRPr lang="en-US" dirty="0"/>
          </a:p>
          <a:p>
            <a:r>
              <a:rPr lang="en-US" dirty="0" err="1" smtClean="0"/>
              <a:t>Cuentos</a:t>
            </a:r>
            <a:r>
              <a:rPr lang="en-US" dirty="0" smtClean="0"/>
              <a:t> was the </a:t>
            </a:r>
            <a:r>
              <a:rPr lang="en-US" dirty="0" err="1" smtClean="0"/>
              <a:t>funest</a:t>
            </a:r>
            <a:r>
              <a:rPr lang="en-US" dirty="0" smtClean="0"/>
              <a:t> activity in my elementary that I have done in my life! student</a:t>
            </a:r>
            <a:endParaRPr lang="en-US" dirty="0"/>
          </a:p>
        </p:txBody>
      </p:sp>
    </p:spTree>
    <p:extLst>
      <p:ext uri="{BB962C8B-B14F-4D97-AF65-F5344CB8AC3E}">
        <p14:creationId xmlns:p14="http://schemas.microsoft.com/office/powerpoint/2010/main" val="158543176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9551" y="1224034"/>
            <a:ext cx="9004449" cy="2416046"/>
          </a:xfrm>
          <a:prstGeom prst="rect">
            <a:avLst/>
          </a:prstGeom>
          <a:noFill/>
          <a:ln>
            <a:noFill/>
          </a:ln>
        </p:spPr>
        <p:txBody>
          <a:bodyPr wrap="square" rtlCol="0">
            <a:spAutoFit/>
          </a:bodyPr>
          <a:lstStyle/>
          <a:p>
            <a:endParaRPr lang="en-US" sz="1600" dirty="0">
              <a:solidFill>
                <a:schemeClr val="tx2">
                  <a:lumMod val="75000"/>
                </a:schemeClr>
              </a:solidFill>
            </a:endParaRPr>
          </a:p>
          <a:p>
            <a:pPr>
              <a:tabLst>
                <a:tab pos="4284663" algn="l"/>
              </a:tabLst>
            </a:pPr>
            <a:r>
              <a:rPr lang="en-US" dirty="0">
                <a:solidFill>
                  <a:schemeClr val="tx2">
                    <a:lumMod val="75000"/>
                  </a:schemeClr>
                </a:solidFill>
              </a:rPr>
              <a:t>v</a:t>
            </a:r>
            <a:r>
              <a:rPr lang="en-US" dirty="0" smtClean="0">
                <a:solidFill>
                  <a:schemeClr val="tx2">
                    <a:lumMod val="75000"/>
                  </a:schemeClr>
                </a:solidFill>
              </a:rPr>
              <a:t>olunteers</a:t>
            </a:r>
            <a:r>
              <a:rPr lang="en-US" dirty="0" smtClean="0">
                <a:solidFill>
                  <a:schemeClr val="tx2">
                    <a:lumMod val="75000"/>
                  </a:schemeClr>
                </a:solidFill>
                <a:sym typeface="Wingdings"/>
              </a:rPr>
              <a:t>  student authors	ESOL teachers  university TESOL faculty</a:t>
            </a:r>
          </a:p>
          <a:p>
            <a:pPr>
              <a:tabLst>
                <a:tab pos="4284663" algn="l"/>
              </a:tabLst>
            </a:pPr>
            <a:r>
              <a:rPr lang="en-US" dirty="0">
                <a:solidFill>
                  <a:schemeClr val="tx2">
                    <a:lumMod val="75000"/>
                  </a:schemeClr>
                </a:solidFill>
                <a:sym typeface="Wingdings"/>
              </a:rPr>
              <a:t>v</a:t>
            </a:r>
            <a:r>
              <a:rPr lang="en-US" dirty="0" smtClean="0">
                <a:solidFill>
                  <a:schemeClr val="tx2">
                    <a:lumMod val="75000"/>
                  </a:schemeClr>
                </a:solidFill>
                <a:sym typeface="Wingdings"/>
              </a:rPr>
              <a:t>olunteers  ESOL teachers          	student authors  ESOL teachers</a:t>
            </a:r>
          </a:p>
          <a:p>
            <a:pPr algn="ctr">
              <a:tabLst>
                <a:tab pos="4284663" algn="l"/>
              </a:tabLst>
            </a:pPr>
            <a:r>
              <a:rPr lang="en-US" dirty="0">
                <a:solidFill>
                  <a:schemeClr val="tx2">
                    <a:lumMod val="75000"/>
                  </a:schemeClr>
                </a:solidFill>
                <a:sym typeface="Wingdings"/>
              </a:rPr>
              <a:t>v</a:t>
            </a:r>
            <a:r>
              <a:rPr lang="en-US" dirty="0" smtClean="0">
                <a:solidFill>
                  <a:schemeClr val="tx2">
                    <a:lumMod val="75000"/>
                  </a:schemeClr>
                </a:solidFill>
                <a:sym typeface="Wingdings"/>
              </a:rPr>
              <a:t>olunteers  university TESOL faculty  </a:t>
            </a:r>
          </a:p>
          <a:p>
            <a:pPr>
              <a:tabLst>
                <a:tab pos="4284663" algn="l"/>
              </a:tabLst>
            </a:pPr>
            <a:endParaRPr lang="en-US" dirty="0">
              <a:solidFill>
                <a:schemeClr val="tx2">
                  <a:lumMod val="75000"/>
                </a:schemeClr>
              </a:solidFill>
              <a:sym typeface="Wingdings"/>
            </a:endParaRPr>
          </a:p>
          <a:p>
            <a:pPr>
              <a:tabLst>
                <a:tab pos="4284663" algn="l"/>
              </a:tabLst>
            </a:pPr>
            <a:r>
              <a:rPr lang="en-US" dirty="0" smtClean="0">
                <a:solidFill>
                  <a:schemeClr val="tx2">
                    <a:lumMod val="75000"/>
                  </a:schemeClr>
                </a:solidFill>
                <a:sym typeface="Wingdings"/>
              </a:rPr>
              <a:t>In addition to the above connections, connections made during university visit:</a:t>
            </a:r>
          </a:p>
          <a:p>
            <a:pPr algn="ctr">
              <a:tabLst>
                <a:tab pos="4284663" algn="l"/>
              </a:tabLst>
            </a:pPr>
            <a:endParaRPr lang="en-US" sz="900" u="sng" dirty="0" smtClean="0">
              <a:solidFill>
                <a:schemeClr val="tx2">
                  <a:lumMod val="75000"/>
                </a:schemeClr>
              </a:solidFill>
              <a:sym typeface="Wingdings"/>
            </a:endParaRPr>
          </a:p>
          <a:p>
            <a:pPr algn="ctr">
              <a:tabLst>
                <a:tab pos="4284663" algn="l"/>
              </a:tabLst>
            </a:pPr>
            <a:r>
              <a:rPr lang="en-US" dirty="0" smtClean="0">
                <a:solidFill>
                  <a:schemeClr val="tx2">
                    <a:lumMod val="75000"/>
                  </a:schemeClr>
                </a:solidFill>
                <a:sym typeface="Wingdings"/>
              </a:rPr>
              <a:t>student authors  other university faculty &amp; staff</a:t>
            </a:r>
          </a:p>
          <a:p>
            <a:pPr algn="ctr">
              <a:tabLst>
                <a:tab pos="4284663" algn="l"/>
              </a:tabLst>
            </a:pPr>
            <a:r>
              <a:rPr lang="en-US" dirty="0">
                <a:solidFill>
                  <a:schemeClr val="tx2">
                    <a:lumMod val="75000"/>
                  </a:schemeClr>
                </a:solidFill>
                <a:sym typeface="Wingdings"/>
              </a:rPr>
              <a:t>s</a:t>
            </a:r>
            <a:r>
              <a:rPr lang="en-US" dirty="0" smtClean="0">
                <a:solidFill>
                  <a:schemeClr val="tx2">
                    <a:lumMod val="75000"/>
                  </a:schemeClr>
                </a:solidFill>
                <a:sym typeface="Wingdings"/>
              </a:rPr>
              <a:t>tudent authors  other university students</a:t>
            </a:r>
          </a:p>
        </p:txBody>
      </p:sp>
      <p:sp>
        <p:nvSpPr>
          <p:cNvPr id="8" name="TextBox 7"/>
          <p:cNvSpPr txBox="1"/>
          <p:nvPr/>
        </p:nvSpPr>
        <p:spPr>
          <a:xfrm>
            <a:off x="945926" y="287194"/>
            <a:ext cx="7669888" cy="830997"/>
          </a:xfrm>
          <a:prstGeom prst="rect">
            <a:avLst/>
          </a:prstGeom>
          <a:noFill/>
          <a:ln>
            <a:solidFill>
              <a:srgbClr val="A7EA52"/>
            </a:solidFill>
          </a:ln>
        </p:spPr>
        <p:txBody>
          <a:bodyPr wrap="none" rtlCol="0">
            <a:spAutoFit/>
          </a:bodyPr>
          <a:lstStyle/>
          <a:p>
            <a:pPr algn="ctr"/>
            <a:r>
              <a:rPr lang="en-US" sz="2400" b="1" dirty="0">
                <a:solidFill>
                  <a:schemeClr val="tx2">
                    <a:lumMod val="75000"/>
                  </a:schemeClr>
                </a:solidFill>
              </a:rPr>
              <a:t>Multiple connections between university and school </a:t>
            </a:r>
          </a:p>
          <a:p>
            <a:pPr algn="ctr"/>
            <a:r>
              <a:rPr lang="en-US" sz="2400" b="1" i="1" dirty="0">
                <a:solidFill>
                  <a:schemeClr val="tx2">
                    <a:lumMod val="75000"/>
                  </a:schemeClr>
                </a:solidFill>
              </a:rPr>
              <a:t>Cuentos</a:t>
            </a:r>
            <a:r>
              <a:rPr lang="en-US" sz="2400" b="1" dirty="0">
                <a:solidFill>
                  <a:schemeClr val="tx2">
                    <a:lumMod val="75000"/>
                  </a:schemeClr>
                </a:solidFill>
              </a:rPr>
              <a:t> project </a:t>
            </a:r>
            <a:r>
              <a:rPr lang="en-US" sz="2400" b="1" dirty="0" smtClean="0">
                <a:solidFill>
                  <a:schemeClr val="tx2">
                    <a:lumMod val="75000"/>
                  </a:schemeClr>
                </a:solidFill>
              </a:rPr>
              <a:t>participants</a:t>
            </a:r>
            <a:endParaRPr lang="en-US" sz="2400" b="1" dirty="0">
              <a:solidFill>
                <a:schemeClr val="tx2">
                  <a:lumMod val="75000"/>
                </a:schemeClr>
              </a:solidFill>
            </a:endParaRPr>
          </a:p>
        </p:txBody>
      </p:sp>
      <p:sp>
        <p:nvSpPr>
          <p:cNvPr id="9" name="TextBox 8"/>
          <p:cNvSpPr txBox="1"/>
          <p:nvPr/>
        </p:nvSpPr>
        <p:spPr>
          <a:xfrm>
            <a:off x="810691" y="4701472"/>
            <a:ext cx="7611203" cy="1569660"/>
          </a:xfrm>
          <a:prstGeom prst="rect">
            <a:avLst/>
          </a:prstGeom>
          <a:noFill/>
        </p:spPr>
        <p:txBody>
          <a:bodyPr wrap="none" rtlCol="0">
            <a:spAutoFit/>
          </a:bodyPr>
          <a:lstStyle/>
          <a:p>
            <a:pPr>
              <a:tabLst>
                <a:tab pos="4284663" algn="l"/>
              </a:tabLst>
            </a:pPr>
            <a:r>
              <a:rPr lang="en-US" dirty="0" smtClean="0">
                <a:solidFill>
                  <a:schemeClr val="tx2">
                    <a:lumMod val="75000"/>
                  </a:schemeClr>
                </a:solidFill>
                <a:sym typeface="Wingdings"/>
              </a:rPr>
              <a:t>Stronger </a:t>
            </a:r>
            <a:r>
              <a:rPr lang="en-US" dirty="0">
                <a:solidFill>
                  <a:schemeClr val="tx2">
                    <a:lumMod val="75000"/>
                  </a:schemeClr>
                </a:solidFill>
                <a:sym typeface="Wingdings"/>
              </a:rPr>
              <a:t>connections with parents/families/</a:t>
            </a:r>
            <a:r>
              <a:rPr lang="en-US" dirty="0" smtClean="0">
                <a:solidFill>
                  <a:schemeClr val="tx2">
                    <a:lumMod val="75000"/>
                  </a:schemeClr>
                </a:solidFill>
                <a:sym typeface="Wingdings"/>
              </a:rPr>
              <a:t>community</a:t>
            </a:r>
          </a:p>
          <a:p>
            <a:pPr>
              <a:tabLst>
                <a:tab pos="4284663" algn="l"/>
              </a:tabLst>
            </a:pPr>
            <a:endParaRPr lang="en-US" sz="800" dirty="0">
              <a:solidFill>
                <a:schemeClr val="tx2">
                  <a:lumMod val="75000"/>
                </a:schemeClr>
              </a:solidFill>
              <a:sym typeface="Wingdings"/>
            </a:endParaRPr>
          </a:p>
          <a:p>
            <a:pPr>
              <a:tabLst>
                <a:tab pos="4284663" algn="l"/>
              </a:tabLst>
            </a:pPr>
            <a:r>
              <a:rPr lang="en-US" dirty="0">
                <a:solidFill>
                  <a:schemeClr val="tx2">
                    <a:lumMod val="75000"/>
                  </a:schemeClr>
                </a:solidFill>
                <a:sym typeface="Wingdings"/>
              </a:rPr>
              <a:t>Collaborations with other school and university faculty—art, </a:t>
            </a:r>
            <a:r>
              <a:rPr lang="en-US" dirty="0" smtClean="0">
                <a:solidFill>
                  <a:schemeClr val="tx2">
                    <a:lumMod val="75000"/>
                  </a:schemeClr>
                </a:solidFill>
                <a:sym typeface="Wingdings"/>
              </a:rPr>
              <a:t>technology</a:t>
            </a:r>
          </a:p>
          <a:p>
            <a:pPr>
              <a:tabLst>
                <a:tab pos="4284663" algn="l"/>
              </a:tabLst>
            </a:pPr>
            <a:endParaRPr lang="en-US" sz="800" dirty="0">
              <a:solidFill>
                <a:schemeClr val="tx2">
                  <a:lumMod val="75000"/>
                </a:schemeClr>
              </a:solidFill>
              <a:sym typeface="Wingdings"/>
            </a:endParaRPr>
          </a:p>
          <a:p>
            <a:pPr>
              <a:tabLst>
                <a:tab pos="4284663" algn="l"/>
              </a:tabLst>
            </a:pPr>
            <a:r>
              <a:rPr lang="en-US" dirty="0">
                <a:solidFill>
                  <a:schemeClr val="tx2">
                    <a:lumMod val="75000"/>
                  </a:schemeClr>
                </a:solidFill>
                <a:sym typeface="Wingdings"/>
              </a:rPr>
              <a:t>Intentional recruitment of volunteers from other courses/</a:t>
            </a:r>
            <a:r>
              <a:rPr lang="en-US" dirty="0" smtClean="0">
                <a:solidFill>
                  <a:schemeClr val="tx2">
                    <a:lumMod val="75000"/>
                  </a:schemeClr>
                </a:solidFill>
                <a:sym typeface="Wingdings"/>
              </a:rPr>
              <a:t>programs</a:t>
            </a:r>
          </a:p>
          <a:p>
            <a:pPr>
              <a:tabLst>
                <a:tab pos="4284663" algn="l"/>
              </a:tabLst>
            </a:pPr>
            <a:endParaRPr lang="en-US" sz="800" dirty="0">
              <a:solidFill>
                <a:schemeClr val="tx2">
                  <a:lumMod val="75000"/>
                </a:schemeClr>
              </a:solidFill>
              <a:sym typeface="Wingdings"/>
            </a:endParaRPr>
          </a:p>
          <a:p>
            <a:pPr>
              <a:tabLst>
                <a:tab pos="4284663" algn="l"/>
              </a:tabLst>
            </a:pPr>
            <a:r>
              <a:rPr lang="en-US" dirty="0">
                <a:solidFill>
                  <a:schemeClr val="tx2">
                    <a:lumMod val="75000"/>
                  </a:schemeClr>
                </a:solidFill>
                <a:sym typeface="Wingdings"/>
              </a:rPr>
              <a:t>Expansion into cluster middle school </a:t>
            </a:r>
          </a:p>
        </p:txBody>
      </p:sp>
      <p:sp>
        <p:nvSpPr>
          <p:cNvPr id="10" name="TextBox 9"/>
          <p:cNvSpPr txBox="1"/>
          <p:nvPr/>
        </p:nvSpPr>
        <p:spPr>
          <a:xfrm>
            <a:off x="2540188" y="4080012"/>
            <a:ext cx="3931886" cy="461665"/>
          </a:xfrm>
          <a:prstGeom prst="rect">
            <a:avLst/>
          </a:prstGeom>
          <a:noFill/>
          <a:ln>
            <a:solidFill>
              <a:srgbClr val="A7EA52"/>
            </a:solidFill>
          </a:ln>
        </p:spPr>
        <p:txBody>
          <a:bodyPr wrap="square" rtlCol="0">
            <a:spAutoFit/>
          </a:bodyPr>
          <a:lstStyle/>
          <a:p>
            <a:pPr algn="ctr"/>
            <a:r>
              <a:rPr lang="en-US" sz="2400" b="1" dirty="0">
                <a:solidFill>
                  <a:schemeClr val="tx2">
                    <a:lumMod val="75000"/>
                  </a:schemeClr>
                </a:solidFill>
                <a:sym typeface="Wingdings"/>
              </a:rPr>
              <a:t>Future </a:t>
            </a:r>
            <a:r>
              <a:rPr lang="en-US" sz="2400" b="1" dirty="0" smtClean="0">
                <a:solidFill>
                  <a:schemeClr val="tx2">
                    <a:lumMod val="75000"/>
                  </a:schemeClr>
                </a:solidFill>
                <a:sym typeface="Wingdings"/>
              </a:rPr>
              <a:t>Connections</a:t>
            </a:r>
            <a:endParaRPr lang="en-US" sz="2400" b="1" dirty="0">
              <a:solidFill>
                <a:schemeClr val="tx2">
                  <a:lumMod val="75000"/>
                </a:schemeClr>
              </a:solidFill>
              <a:sym typeface="Wingdings"/>
            </a:endParaRPr>
          </a:p>
        </p:txBody>
      </p:sp>
    </p:spTree>
    <p:extLst>
      <p:ext uri="{BB962C8B-B14F-4D97-AF65-F5344CB8AC3E}">
        <p14:creationId xmlns:p14="http://schemas.microsoft.com/office/powerpoint/2010/main" val="122901511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333" y="-60387"/>
            <a:ext cx="8415867" cy="978766"/>
          </a:xfrm>
        </p:spPr>
        <p:txBody>
          <a:bodyPr/>
          <a:lstStyle/>
          <a:p>
            <a:pPr marL="0" indent="0" algn="ctr">
              <a:buNone/>
            </a:pPr>
            <a:r>
              <a:rPr lang="en-US" i="1" dirty="0" smtClean="0"/>
              <a:t>Cuentos de Mi Vida </a:t>
            </a:r>
            <a:r>
              <a:rPr lang="en-US" dirty="0" smtClean="0"/>
              <a:t>Project</a:t>
            </a:r>
            <a:endParaRPr lang="en-US" dirty="0"/>
          </a:p>
        </p:txBody>
      </p:sp>
      <p:sp>
        <p:nvSpPr>
          <p:cNvPr id="6" name="Rectangle 5"/>
          <p:cNvSpPr/>
          <p:nvPr/>
        </p:nvSpPr>
        <p:spPr>
          <a:xfrm>
            <a:off x="423333" y="809312"/>
            <a:ext cx="8588700" cy="5940088"/>
          </a:xfrm>
          <a:prstGeom prst="rect">
            <a:avLst/>
          </a:prstGeom>
        </p:spPr>
        <p:txBody>
          <a:bodyPr wrap="square">
            <a:spAutoFit/>
          </a:bodyPr>
          <a:lstStyle/>
          <a:p>
            <a:pPr marL="342900" indent="-342900">
              <a:buFont typeface="Wingdings" charset="2"/>
              <a:buChar char="²"/>
            </a:pPr>
            <a:r>
              <a:rPr lang="en-US" sz="2000" dirty="0"/>
              <a:t>Multilingual </a:t>
            </a:r>
            <a:r>
              <a:rPr lang="en-US" sz="2000" dirty="0" err="1"/>
              <a:t>storysharing</a:t>
            </a:r>
            <a:r>
              <a:rPr lang="en-US" sz="2000" dirty="0"/>
              <a:t> project </a:t>
            </a:r>
            <a:endParaRPr lang="en-US" sz="2000" dirty="0" smtClean="0"/>
          </a:p>
          <a:p>
            <a:r>
              <a:rPr lang="en-US" sz="2000" dirty="0" smtClean="0"/>
              <a:t> </a:t>
            </a:r>
          </a:p>
          <a:p>
            <a:pPr marL="342900" indent="-342900">
              <a:buFont typeface="Wingdings" charset="2"/>
              <a:buChar char="²"/>
            </a:pPr>
            <a:r>
              <a:rPr lang="en-US" sz="2000" dirty="0" smtClean="0"/>
              <a:t>5</a:t>
            </a:r>
            <a:r>
              <a:rPr lang="en-US" sz="2000" baseline="30000" dirty="0" smtClean="0"/>
              <a:t>th</a:t>
            </a:r>
            <a:r>
              <a:rPr lang="en-US" sz="2000" dirty="0" smtClean="0"/>
              <a:t> </a:t>
            </a:r>
            <a:r>
              <a:rPr lang="en-US" sz="2000" dirty="0"/>
              <a:t>grade Latino students from Central America, mostly from </a:t>
            </a:r>
            <a:r>
              <a:rPr lang="en-US" sz="2000" dirty="0" smtClean="0"/>
              <a:t>Guatemala</a:t>
            </a:r>
          </a:p>
          <a:p>
            <a:endParaRPr lang="en-US" sz="2000" dirty="0" smtClean="0"/>
          </a:p>
          <a:p>
            <a:pPr marL="342900" indent="-342900">
              <a:buFont typeface="Wingdings" charset="2"/>
              <a:buChar char="²"/>
            </a:pPr>
            <a:r>
              <a:rPr lang="en-US" sz="2000" dirty="0" smtClean="0"/>
              <a:t>Students have a range </a:t>
            </a:r>
            <a:r>
              <a:rPr lang="en-US" sz="2000" dirty="0"/>
              <a:t>of </a:t>
            </a:r>
            <a:r>
              <a:rPr lang="en-US" sz="2000" dirty="0" smtClean="0"/>
              <a:t>oral and written proficiencies </a:t>
            </a:r>
            <a:r>
              <a:rPr lang="en-US" sz="2000" dirty="0"/>
              <a:t>in home </a:t>
            </a:r>
            <a:r>
              <a:rPr lang="en-US" sz="2000" dirty="0" smtClean="0"/>
              <a:t>language, Spanish, and English</a:t>
            </a:r>
          </a:p>
          <a:p>
            <a:endParaRPr lang="en-US" sz="2000" dirty="0" smtClean="0"/>
          </a:p>
          <a:p>
            <a:pPr marL="342900" indent="-342900">
              <a:buFont typeface="Wingdings" charset="2"/>
              <a:buChar char="²"/>
            </a:pPr>
            <a:r>
              <a:rPr lang="en-US" sz="2000" dirty="0" smtClean="0"/>
              <a:t>Wednesday and Friday </a:t>
            </a:r>
            <a:r>
              <a:rPr lang="en-US" sz="2000" dirty="0" smtClean="0"/>
              <a:t>mornings </a:t>
            </a:r>
            <a:r>
              <a:rPr lang="en-US" sz="2000" dirty="0" smtClean="0"/>
              <a:t>during the school </a:t>
            </a:r>
            <a:r>
              <a:rPr lang="en-US" sz="2000" dirty="0" smtClean="0"/>
              <a:t>year – Cuentos Mornings</a:t>
            </a:r>
            <a:endParaRPr lang="en-US" sz="2000" dirty="0" smtClean="0"/>
          </a:p>
          <a:p>
            <a:pPr marL="342900" indent="-342900">
              <a:buFont typeface="Wingdings" charset="2"/>
              <a:buChar char="²"/>
            </a:pPr>
            <a:endParaRPr lang="en-US" sz="2000" dirty="0"/>
          </a:p>
          <a:p>
            <a:pPr marL="342900" indent="-342900">
              <a:buFont typeface="Wingdings" charset="2"/>
              <a:buChar char="²"/>
            </a:pPr>
            <a:r>
              <a:rPr lang="en-US" sz="2000" dirty="0" smtClean="0"/>
              <a:t>Students </a:t>
            </a:r>
            <a:r>
              <a:rPr lang="en-US" sz="2000" dirty="0" smtClean="0"/>
              <a:t>visit Kennesaw State University </a:t>
            </a:r>
            <a:r>
              <a:rPr lang="en-US" sz="2000" dirty="0" smtClean="0"/>
              <a:t>in December and in May to share stories</a:t>
            </a:r>
          </a:p>
          <a:p>
            <a:endParaRPr lang="en-US" sz="2000" dirty="0"/>
          </a:p>
          <a:p>
            <a:pPr marL="342900" indent="-342900">
              <a:buFont typeface="Wingdings" charset="2"/>
              <a:buChar char="²"/>
            </a:pPr>
            <a:r>
              <a:rPr lang="en-US" sz="2000" dirty="0" smtClean="0"/>
              <a:t>Teachers</a:t>
            </a:r>
            <a:r>
              <a:rPr lang="en-US" sz="2000" dirty="0" smtClean="0"/>
              <a:t>: 3 </a:t>
            </a:r>
            <a:r>
              <a:rPr lang="en-US" sz="2000" dirty="0"/>
              <a:t>experienced ESOL </a:t>
            </a:r>
            <a:r>
              <a:rPr lang="en-US" sz="2000" dirty="0" smtClean="0"/>
              <a:t>teachers </a:t>
            </a:r>
            <a:r>
              <a:rPr lang="en-US" sz="2000" dirty="0"/>
              <a:t>and </a:t>
            </a:r>
            <a:r>
              <a:rPr lang="en-US" sz="2000" dirty="0" smtClean="0"/>
              <a:t>a parent involvement facilitator.</a:t>
            </a:r>
          </a:p>
          <a:p>
            <a:endParaRPr lang="en-US" sz="2000" dirty="0" smtClean="0"/>
          </a:p>
          <a:p>
            <a:pPr marL="342900" indent="-342900">
              <a:buFont typeface="Wingdings" charset="2"/>
              <a:buChar char="²"/>
            </a:pPr>
            <a:r>
              <a:rPr lang="en-US" sz="2000" dirty="0" smtClean="0"/>
              <a:t>KSU – Linda Shuford Evans, </a:t>
            </a:r>
            <a:r>
              <a:rPr lang="en-US" sz="2000" dirty="0" smtClean="0"/>
              <a:t>project </a:t>
            </a:r>
            <a:r>
              <a:rPr lang="en-US" sz="2000" dirty="0" smtClean="0"/>
              <a:t>co-</a:t>
            </a:r>
            <a:r>
              <a:rPr lang="en-US" sz="2000" dirty="0" smtClean="0"/>
              <a:t>director/TESOL Program </a:t>
            </a:r>
            <a:r>
              <a:rPr lang="en-US" sz="2000" dirty="0"/>
              <a:t>faculty member. </a:t>
            </a:r>
          </a:p>
        </p:txBody>
      </p:sp>
    </p:spTree>
    <p:extLst>
      <p:ext uri="{BB962C8B-B14F-4D97-AF65-F5344CB8AC3E}">
        <p14:creationId xmlns:p14="http://schemas.microsoft.com/office/powerpoint/2010/main" val="186756916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4476" y="385800"/>
            <a:ext cx="8199455" cy="6247864"/>
          </a:xfrm>
          <a:prstGeom prst="rect">
            <a:avLst/>
          </a:prstGeom>
          <a:noFill/>
        </p:spPr>
        <p:txBody>
          <a:bodyPr wrap="square" rtlCol="0">
            <a:spAutoFit/>
          </a:bodyPr>
          <a:lstStyle/>
          <a:p>
            <a:r>
              <a:rPr lang="en-US" sz="2800" dirty="0" smtClean="0"/>
              <a:t>Final Thoughts for Today</a:t>
            </a:r>
          </a:p>
          <a:p>
            <a:endParaRPr lang="en-US" sz="1600" dirty="0"/>
          </a:p>
          <a:p>
            <a:r>
              <a:rPr lang="en-US" sz="2000" dirty="0" smtClean="0"/>
              <a:t>The </a:t>
            </a:r>
            <a:r>
              <a:rPr lang="en-US" sz="2000" i="1" dirty="0" smtClean="0"/>
              <a:t>Cuentos de Mi Vida </a:t>
            </a:r>
            <a:r>
              <a:rPr lang="en-US" sz="2000" dirty="0" smtClean="0"/>
              <a:t>project employs a pedagogy based on love, joy in learning, and belief in children’s abilities. It eschews the unnatural and artificial divisions the educational system places upon heart and mind, language and learning, home and school. </a:t>
            </a:r>
          </a:p>
          <a:p>
            <a:endParaRPr lang="en-US" sz="1600" dirty="0"/>
          </a:p>
          <a:p>
            <a:r>
              <a:rPr lang="en-US" sz="2000" dirty="0" smtClean="0"/>
              <a:t>The </a:t>
            </a:r>
            <a:r>
              <a:rPr lang="en-US" sz="2000" i="1" dirty="0" smtClean="0"/>
              <a:t>Cuentos</a:t>
            </a:r>
            <a:r>
              <a:rPr lang="en-US" sz="2000" dirty="0" smtClean="0"/>
              <a:t> authors come to embrace a sense of agency and self-efficacy for their own learning. The project’s foundation of embracing multilingualism enables students to view </a:t>
            </a:r>
            <a:r>
              <a:rPr lang="en-US" sz="2000" u="sng" dirty="0" smtClean="0"/>
              <a:t>all</a:t>
            </a:r>
            <a:r>
              <a:rPr lang="en-US" sz="2000" dirty="0" smtClean="0"/>
              <a:t> of their languages as strengths and tools for living and learning.</a:t>
            </a:r>
          </a:p>
          <a:p>
            <a:endParaRPr lang="en-US" sz="1600" dirty="0"/>
          </a:p>
          <a:p>
            <a:r>
              <a:rPr lang="en-US" sz="2000" dirty="0" smtClean="0"/>
              <a:t>The work with the volunteers and the trips to the university enable to students to feel themselves in higher education environments.</a:t>
            </a:r>
          </a:p>
          <a:p>
            <a:endParaRPr lang="en-US" sz="1600" dirty="0"/>
          </a:p>
          <a:p>
            <a:r>
              <a:rPr lang="en-US" sz="2000" dirty="0" smtClean="0"/>
              <a:t>Finally, </a:t>
            </a:r>
            <a:r>
              <a:rPr lang="en-US" sz="2000" i="1" dirty="0" smtClean="0"/>
              <a:t>Cuentos</a:t>
            </a:r>
            <a:r>
              <a:rPr lang="en-US" sz="2000" dirty="0" smtClean="0"/>
              <a:t> project days, especially field trip days, bring joy to all involved. “This is the best day of my life”—a sentence frequently uttered by all of us, kids and adults alike. </a:t>
            </a:r>
          </a:p>
          <a:p>
            <a:endParaRPr lang="en-US" sz="1600" dirty="0"/>
          </a:p>
          <a:p>
            <a:r>
              <a:rPr lang="en-US" sz="2000" i="1" dirty="0" smtClean="0"/>
              <a:t>Shouldn’t this be what we strive for everyday in education?</a:t>
            </a:r>
            <a:endParaRPr lang="en-US" i="1" dirty="0"/>
          </a:p>
        </p:txBody>
      </p:sp>
    </p:spTree>
    <p:extLst>
      <p:ext uri="{BB962C8B-B14F-4D97-AF65-F5344CB8AC3E}">
        <p14:creationId xmlns:p14="http://schemas.microsoft.com/office/powerpoint/2010/main" val="164028328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dgar Soccer and Macaroni Time.tiff">
            <a:hlinkClick r:id="rId2"/>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544267" y="2854128"/>
            <a:ext cx="4490115" cy="3854078"/>
          </a:xfrm>
          <a:prstGeom prst="rect">
            <a:avLst/>
          </a:prstGeom>
        </p:spPr>
      </p:pic>
      <p:sp>
        <p:nvSpPr>
          <p:cNvPr id="2" name="TextBox 1"/>
          <p:cNvSpPr txBox="1"/>
          <p:nvPr/>
        </p:nvSpPr>
        <p:spPr>
          <a:xfrm>
            <a:off x="4437143" y="2478519"/>
            <a:ext cx="4710394" cy="461665"/>
          </a:xfrm>
          <a:prstGeom prst="rect">
            <a:avLst/>
          </a:prstGeom>
          <a:noFill/>
        </p:spPr>
        <p:txBody>
          <a:bodyPr wrap="none" rtlCol="0">
            <a:spAutoFit/>
          </a:bodyPr>
          <a:lstStyle/>
          <a:p>
            <a:r>
              <a:rPr lang="en-US" sz="2400" dirty="0" smtClean="0"/>
              <a:t>Edgar’s Digital Story, Spring 2015</a:t>
            </a:r>
            <a:endParaRPr lang="en-US" sz="2400" dirty="0"/>
          </a:p>
        </p:txBody>
      </p:sp>
      <p:sp>
        <p:nvSpPr>
          <p:cNvPr id="3" name="TextBox 2"/>
          <p:cNvSpPr txBox="1"/>
          <p:nvPr/>
        </p:nvSpPr>
        <p:spPr>
          <a:xfrm>
            <a:off x="1790166" y="581381"/>
            <a:ext cx="5229116" cy="584776"/>
          </a:xfrm>
          <a:prstGeom prst="rect">
            <a:avLst/>
          </a:prstGeom>
          <a:noFill/>
        </p:spPr>
        <p:txBody>
          <a:bodyPr wrap="none" rtlCol="0">
            <a:spAutoFit/>
          </a:bodyPr>
          <a:lstStyle/>
          <a:p>
            <a:r>
              <a:rPr lang="en-US" sz="3200" dirty="0" smtClean="0"/>
              <a:t>More Student Author Voices</a:t>
            </a:r>
            <a:endParaRPr lang="en-US" sz="3200" dirty="0"/>
          </a:p>
        </p:txBody>
      </p:sp>
      <p:sp>
        <p:nvSpPr>
          <p:cNvPr id="4" name="TextBox 3"/>
          <p:cNvSpPr txBox="1"/>
          <p:nvPr/>
        </p:nvSpPr>
        <p:spPr>
          <a:xfrm>
            <a:off x="627324" y="1678121"/>
            <a:ext cx="1981282" cy="830997"/>
          </a:xfrm>
          <a:prstGeom prst="rect">
            <a:avLst/>
          </a:prstGeom>
          <a:noFill/>
        </p:spPr>
        <p:txBody>
          <a:bodyPr wrap="none" rtlCol="0">
            <a:spAutoFit/>
          </a:bodyPr>
          <a:lstStyle/>
          <a:p>
            <a:r>
              <a:rPr lang="en-US" sz="2400" dirty="0" smtClean="0"/>
              <a:t>KSU Podcasts</a:t>
            </a:r>
          </a:p>
          <a:p>
            <a:r>
              <a:rPr lang="en-US" sz="2400" dirty="0" smtClean="0"/>
              <a:t>Spring 2013</a:t>
            </a:r>
            <a:endParaRPr lang="en-US" sz="2400" dirty="0"/>
          </a:p>
        </p:txBody>
      </p:sp>
      <p:pic>
        <p:nvPicPr>
          <p:cNvPr id="5" name="Picture 4"/>
          <p:cNvPicPr>
            <a:picLocks noChangeAspect="1"/>
          </p:cNvPicPr>
          <p:nvPr/>
        </p:nvPicPr>
        <p:blipFill>
          <a:blip r:embed="rId4"/>
          <a:stretch>
            <a:fillRect/>
          </a:stretch>
        </p:blipFill>
        <p:spPr>
          <a:xfrm>
            <a:off x="2772935" y="3121486"/>
            <a:ext cx="1109472" cy="3121152"/>
          </a:xfrm>
          <a:prstGeom prst="rect">
            <a:avLst/>
          </a:prstGeom>
        </p:spPr>
      </p:pic>
      <p:sp>
        <p:nvSpPr>
          <p:cNvPr id="10" name="TextBox 9"/>
          <p:cNvSpPr txBox="1"/>
          <p:nvPr/>
        </p:nvSpPr>
        <p:spPr>
          <a:xfrm>
            <a:off x="627324" y="3059900"/>
            <a:ext cx="1705265" cy="830997"/>
          </a:xfrm>
          <a:prstGeom prst="rect">
            <a:avLst/>
          </a:prstGeom>
          <a:noFill/>
        </p:spPr>
        <p:txBody>
          <a:bodyPr wrap="none" rtlCol="0">
            <a:spAutoFit/>
          </a:bodyPr>
          <a:lstStyle/>
          <a:p>
            <a:r>
              <a:rPr lang="en-US" sz="2400" dirty="0" smtClean="0">
                <a:hlinkClick r:id="rId5" action="ppaction://hlinkfile"/>
              </a:rPr>
              <a:t>5</a:t>
            </a:r>
            <a:r>
              <a:rPr lang="en-US" sz="2400" baseline="30000" dirty="0" smtClean="0">
                <a:hlinkClick r:id="rId5" action="ppaction://hlinkfile"/>
              </a:rPr>
              <a:t>th</a:t>
            </a:r>
            <a:r>
              <a:rPr lang="en-US" sz="2400" dirty="0" smtClean="0">
                <a:hlinkClick r:id="rId5" action="ppaction://hlinkfile"/>
              </a:rPr>
              <a:t> Graders</a:t>
            </a:r>
            <a:endParaRPr lang="en-US" sz="2400" dirty="0" smtClean="0"/>
          </a:p>
          <a:p>
            <a:endParaRPr lang="en-US" sz="2400" dirty="0"/>
          </a:p>
        </p:txBody>
      </p:sp>
      <p:sp>
        <p:nvSpPr>
          <p:cNvPr id="11" name="TextBox 10"/>
          <p:cNvSpPr txBox="1"/>
          <p:nvPr/>
        </p:nvSpPr>
        <p:spPr>
          <a:xfrm>
            <a:off x="627324" y="4640573"/>
            <a:ext cx="1705265" cy="461665"/>
          </a:xfrm>
          <a:prstGeom prst="rect">
            <a:avLst/>
          </a:prstGeom>
          <a:noFill/>
        </p:spPr>
        <p:txBody>
          <a:bodyPr wrap="none" rtlCol="0">
            <a:spAutoFit/>
          </a:bodyPr>
          <a:lstStyle/>
          <a:p>
            <a:r>
              <a:rPr lang="en-US" sz="2400" dirty="0" smtClean="0">
                <a:hlinkClick r:id="rId6" action="ppaction://hlinkfile"/>
              </a:rPr>
              <a:t>6</a:t>
            </a:r>
            <a:r>
              <a:rPr lang="en-US" sz="2400" baseline="30000" dirty="0" smtClean="0">
                <a:hlinkClick r:id="rId6" action="ppaction://hlinkfile"/>
              </a:rPr>
              <a:t>th</a:t>
            </a:r>
            <a:r>
              <a:rPr lang="en-US" sz="2400" dirty="0" smtClean="0">
                <a:hlinkClick r:id="rId6" action="ppaction://hlinkfile"/>
              </a:rPr>
              <a:t> Graders</a:t>
            </a:r>
            <a:endParaRPr lang="en-US" sz="2400" dirty="0"/>
          </a:p>
        </p:txBody>
      </p:sp>
    </p:spTree>
    <p:extLst>
      <p:ext uri="{BB962C8B-B14F-4D97-AF65-F5344CB8AC3E}">
        <p14:creationId xmlns:p14="http://schemas.microsoft.com/office/powerpoint/2010/main" val="180302484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114" y="2203112"/>
            <a:ext cx="8354109" cy="1597334"/>
          </a:xfrm>
        </p:spPr>
        <p:txBody>
          <a:bodyPr/>
          <a:lstStyle/>
          <a:p>
            <a:pPr algn="ctr"/>
            <a:r>
              <a:rPr lang="en-US" dirty="0" smtClean="0"/>
              <a:t>Visit the Cuentos de Mi Vida Wiki</a:t>
            </a:r>
            <a:endParaRPr lang="en-US" dirty="0"/>
          </a:p>
        </p:txBody>
      </p:sp>
      <p:sp>
        <p:nvSpPr>
          <p:cNvPr id="3" name="Text Placeholder 2"/>
          <p:cNvSpPr>
            <a:spLocks noGrp="1"/>
          </p:cNvSpPr>
          <p:nvPr>
            <p:ph type="body" idx="1"/>
          </p:nvPr>
        </p:nvSpPr>
        <p:spPr>
          <a:xfrm>
            <a:off x="902734" y="5005285"/>
            <a:ext cx="7680883" cy="835460"/>
          </a:xfrm>
        </p:spPr>
        <p:txBody>
          <a:bodyPr>
            <a:noAutofit/>
          </a:bodyPr>
          <a:lstStyle/>
          <a:p>
            <a:pPr algn="ctr"/>
            <a:r>
              <a:rPr lang="en-US" sz="2800" dirty="0" smtClean="0"/>
              <a:t>http://</a:t>
            </a:r>
            <a:r>
              <a:rPr lang="en-US" sz="2800" dirty="0" err="1" smtClean="0"/>
              <a:t>cuentosdemivida.wikispaces.com</a:t>
            </a:r>
            <a:endParaRPr lang="en-US" sz="2800" dirty="0"/>
          </a:p>
        </p:txBody>
      </p:sp>
      <p:sp>
        <p:nvSpPr>
          <p:cNvPr id="5" name="TextBox 4"/>
          <p:cNvSpPr txBox="1"/>
          <p:nvPr/>
        </p:nvSpPr>
        <p:spPr>
          <a:xfrm>
            <a:off x="462884" y="639899"/>
            <a:ext cx="6050981" cy="523220"/>
          </a:xfrm>
          <a:prstGeom prst="rect">
            <a:avLst/>
          </a:prstGeom>
          <a:noFill/>
        </p:spPr>
        <p:txBody>
          <a:bodyPr wrap="none" rtlCol="0">
            <a:spAutoFit/>
          </a:bodyPr>
          <a:lstStyle/>
          <a:p>
            <a:r>
              <a:rPr lang="en-US" sz="2800" dirty="0" smtClean="0"/>
              <a:t>For more details about the project…</a:t>
            </a:r>
            <a:endParaRPr lang="en-US" sz="2800" dirty="0"/>
          </a:p>
        </p:txBody>
      </p:sp>
    </p:spTree>
    <p:extLst>
      <p:ext uri="{BB962C8B-B14F-4D97-AF65-F5344CB8AC3E}">
        <p14:creationId xmlns:p14="http://schemas.microsoft.com/office/powerpoint/2010/main" val="409014473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808045" y="4755626"/>
            <a:ext cx="5637010" cy="1331210"/>
          </a:xfrm>
        </p:spPr>
        <p:txBody>
          <a:bodyPr>
            <a:normAutofit fontScale="85000" lnSpcReduction="20000"/>
          </a:bodyPr>
          <a:lstStyle/>
          <a:p>
            <a:pPr algn="r"/>
            <a:r>
              <a:rPr lang="en-US" i="1" dirty="0" smtClean="0"/>
              <a:t>For additional information, contact</a:t>
            </a:r>
          </a:p>
          <a:p>
            <a:pPr algn="r"/>
            <a:r>
              <a:rPr lang="en-US" i="1" dirty="0" smtClean="0"/>
              <a:t>Linda </a:t>
            </a:r>
            <a:r>
              <a:rPr lang="en-US" i="1" dirty="0" smtClean="0"/>
              <a:t>Shuford Evans</a:t>
            </a:r>
          </a:p>
          <a:p>
            <a:pPr algn="r"/>
            <a:r>
              <a:rPr lang="en-US" i="1" dirty="0" err="1" smtClean="0"/>
              <a:t>levansksu@gmail.com</a:t>
            </a:r>
            <a:endParaRPr lang="en-US" i="1" dirty="0" smtClean="0"/>
          </a:p>
          <a:p>
            <a:pPr algn="r"/>
            <a:r>
              <a:rPr lang="en-US" i="1" dirty="0" smtClean="0"/>
              <a:t>813-390-6876</a:t>
            </a:r>
            <a:endParaRPr lang="en-US" i="1" dirty="0"/>
          </a:p>
        </p:txBody>
      </p:sp>
      <p:sp>
        <p:nvSpPr>
          <p:cNvPr id="3" name="Title 2"/>
          <p:cNvSpPr>
            <a:spLocks noGrp="1"/>
          </p:cNvSpPr>
          <p:nvPr>
            <p:ph type="ctrTitle"/>
          </p:nvPr>
        </p:nvSpPr>
        <p:spPr>
          <a:xfrm>
            <a:off x="471201" y="1339123"/>
            <a:ext cx="7973854" cy="1793167"/>
          </a:xfrm>
        </p:spPr>
        <p:txBody>
          <a:bodyPr/>
          <a:lstStyle/>
          <a:p>
            <a:pPr marL="639763"/>
            <a:r>
              <a:rPr lang="en-US" dirty="0" smtClean="0"/>
              <a:t> Thanks very much</a:t>
            </a:r>
            <a:r>
              <a:rPr lang="en-US" dirty="0" smtClean="0"/>
              <a:t>!</a:t>
            </a:r>
            <a:br>
              <a:rPr lang="en-US" dirty="0" smtClean="0"/>
            </a:br>
            <a:r>
              <a:rPr lang="en-US" dirty="0"/>
              <a:t/>
            </a:r>
            <a:br>
              <a:rPr lang="en-US" dirty="0"/>
            </a:br>
            <a:r>
              <a:rPr lang="en-US" dirty="0" smtClean="0"/>
              <a:t>     ¡Mil gracias!</a:t>
            </a:r>
            <a:r>
              <a:rPr lang="en-US" dirty="0" smtClean="0"/>
              <a:t/>
            </a:r>
            <a:br>
              <a:rPr lang="en-US" dirty="0" smtClean="0"/>
            </a:br>
            <a:r>
              <a:rPr lang="en-US" dirty="0"/>
              <a:t>	</a:t>
            </a:r>
            <a:r>
              <a:rPr lang="en-US" dirty="0" smtClean="0"/>
              <a:t>	</a:t>
            </a:r>
            <a:endParaRPr lang="en-US" dirty="0"/>
          </a:p>
        </p:txBody>
      </p:sp>
    </p:spTree>
    <p:extLst>
      <p:ext uri="{BB962C8B-B14F-4D97-AF65-F5344CB8AC3E}">
        <p14:creationId xmlns:p14="http://schemas.microsoft.com/office/powerpoint/2010/main" val="2782900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74089" y="-130559"/>
            <a:ext cx="6020675" cy="1143000"/>
          </a:xfrm>
        </p:spPr>
        <p:txBody>
          <a:bodyPr/>
          <a:lstStyle/>
          <a:p>
            <a:pPr marL="182880" indent="0">
              <a:buNone/>
            </a:pPr>
            <a:r>
              <a:rPr lang="en-US" dirty="0" smtClean="0"/>
              <a:t>Introductions</a:t>
            </a:r>
            <a:endParaRPr lang="en-US" dirty="0"/>
          </a:p>
        </p:txBody>
      </p:sp>
      <p:sp>
        <p:nvSpPr>
          <p:cNvPr id="5" name="Subtitle 4"/>
          <p:cNvSpPr>
            <a:spLocks noGrp="1"/>
          </p:cNvSpPr>
          <p:nvPr>
            <p:ph sz="quarter" idx="13"/>
          </p:nvPr>
        </p:nvSpPr>
        <p:spPr>
          <a:xfrm>
            <a:off x="1032163" y="2634808"/>
            <a:ext cx="3346704" cy="3474720"/>
          </a:xfrm>
        </p:spPr>
        <p:txBody>
          <a:bodyPr>
            <a:normAutofit/>
          </a:bodyPr>
          <a:lstStyle/>
          <a:p>
            <a:r>
              <a:rPr lang="en-US" dirty="0" smtClean="0"/>
              <a:t>Mark Thompson</a:t>
            </a:r>
          </a:p>
          <a:p>
            <a:endParaRPr lang="en-US" dirty="0"/>
          </a:p>
          <a:p>
            <a:r>
              <a:rPr lang="en-US" dirty="0" smtClean="0"/>
              <a:t>Abby Hernandez</a:t>
            </a:r>
          </a:p>
          <a:p>
            <a:endParaRPr lang="en-US" dirty="0"/>
          </a:p>
          <a:p>
            <a:r>
              <a:rPr lang="en-US" dirty="0" smtClean="0"/>
              <a:t>Gwen Freeman</a:t>
            </a:r>
          </a:p>
          <a:p>
            <a:endParaRPr lang="en-US" dirty="0"/>
          </a:p>
          <a:p>
            <a:r>
              <a:rPr lang="en-US" dirty="0" smtClean="0"/>
              <a:t>Amanda Luper</a:t>
            </a:r>
          </a:p>
          <a:p>
            <a:endParaRPr lang="en-US" dirty="0" smtClean="0"/>
          </a:p>
        </p:txBody>
      </p:sp>
      <p:sp>
        <p:nvSpPr>
          <p:cNvPr id="6" name="Content Placeholder 5"/>
          <p:cNvSpPr>
            <a:spLocks noGrp="1"/>
          </p:cNvSpPr>
          <p:nvPr>
            <p:ph sz="quarter" idx="14"/>
          </p:nvPr>
        </p:nvSpPr>
        <p:spPr>
          <a:xfrm>
            <a:off x="4866824" y="2479964"/>
            <a:ext cx="3346704" cy="4378036"/>
          </a:xfrm>
        </p:spPr>
        <p:txBody>
          <a:bodyPr>
            <a:normAutofit/>
          </a:bodyPr>
          <a:lstStyle/>
          <a:p>
            <a:r>
              <a:rPr lang="es-ES" dirty="0"/>
              <a:t>Dana </a:t>
            </a:r>
            <a:r>
              <a:rPr lang="es-ES" dirty="0" smtClean="0"/>
              <a:t>Lorenzo-</a:t>
            </a:r>
            <a:r>
              <a:rPr lang="es-ES" dirty="0" err="1" smtClean="0"/>
              <a:t>Lopez</a:t>
            </a:r>
            <a:endParaRPr lang="en-US" dirty="0"/>
          </a:p>
          <a:p>
            <a:r>
              <a:rPr lang="es-ES" dirty="0"/>
              <a:t>Mateo </a:t>
            </a:r>
            <a:r>
              <a:rPr lang="es-ES" dirty="0" smtClean="0"/>
              <a:t>Pascual-</a:t>
            </a:r>
            <a:r>
              <a:rPr lang="es-ES" dirty="0" err="1" smtClean="0"/>
              <a:t>Gomez</a:t>
            </a:r>
            <a:endParaRPr lang="en-US" dirty="0"/>
          </a:p>
          <a:p>
            <a:r>
              <a:rPr lang="es-ES" dirty="0"/>
              <a:t>Domingo Rafael </a:t>
            </a:r>
            <a:r>
              <a:rPr lang="es-ES" dirty="0" smtClean="0"/>
              <a:t>Tercero</a:t>
            </a:r>
            <a:endParaRPr lang="en-US" dirty="0"/>
          </a:p>
          <a:p>
            <a:r>
              <a:rPr lang="en-US" dirty="0"/>
              <a:t>Tito </a:t>
            </a:r>
            <a:r>
              <a:rPr lang="en-US" dirty="0" smtClean="0"/>
              <a:t>Diaz</a:t>
            </a:r>
            <a:endParaRPr lang="en-US" dirty="0"/>
          </a:p>
          <a:p>
            <a:r>
              <a:rPr lang="en-US" dirty="0"/>
              <a:t>Flor </a:t>
            </a:r>
            <a:r>
              <a:rPr lang="en-US" dirty="0" smtClean="0"/>
              <a:t>Velazquez</a:t>
            </a:r>
            <a:endParaRPr lang="en-US" dirty="0"/>
          </a:p>
          <a:p>
            <a:r>
              <a:rPr lang="es-ES" dirty="0" err="1"/>
              <a:t>Odalys</a:t>
            </a:r>
            <a:r>
              <a:rPr lang="es-ES" dirty="0"/>
              <a:t> </a:t>
            </a:r>
            <a:r>
              <a:rPr lang="es-ES" dirty="0" err="1"/>
              <a:t>Lopez</a:t>
            </a:r>
            <a:r>
              <a:rPr lang="es-ES" dirty="0"/>
              <a:t> </a:t>
            </a:r>
            <a:r>
              <a:rPr lang="es-ES" dirty="0" smtClean="0"/>
              <a:t>Tercero </a:t>
            </a:r>
            <a:endParaRPr lang="en-US" dirty="0"/>
          </a:p>
          <a:p>
            <a:r>
              <a:rPr lang="en-US" dirty="0"/>
              <a:t>Christian </a:t>
            </a:r>
            <a:r>
              <a:rPr lang="en-US" dirty="0" err="1" smtClean="0"/>
              <a:t>Zuluaga</a:t>
            </a:r>
            <a:r>
              <a:rPr lang="en-US" b="1" dirty="0" smtClean="0"/>
              <a:t> </a:t>
            </a:r>
            <a:endParaRPr lang="en-US" dirty="0"/>
          </a:p>
          <a:p>
            <a:endParaRPr lang="en-US" dirty="0"/>
          </a:p>
        </p:txBody>
      </p:sp>
      <p:pic>
        <p:nvPicPr>
          <p:cNvPr id="8" name="Picture 7"/>
          <p:cNvPicPr>
            <a:picLocks noChangeAspect="1"/>
          </p:cNvPicPr>
          <p:nvPr/>
        </p:nvPicPr>
        <p:blipFill>
          <a:blip r:embed="rId2"/>
          <a:stretch>
            <a:fillRect/>
          </a:stretch>
        </p:blipFill>
        <p:spPr>
          <a:xfrm>
            <a:off x="2705515" y="742085"/>
            <a:ext cx="3733800" cy="1466850"/>
          </a:xfrm>
          <a:prstGeom prst="rect">
            <a:avLst/>
          </a:prstGeom>
        </p:spPr>
      </p:pic>
    </p:spTree>
    <p:extLst>
      <p:ext uri="{BB962C8B-B14F-4D97-AF65-F5344CB8AC3E}">
        <p14:creationId xmlns:p14="http://schemas.microsoft.com/office/powerpoint/2010/main" val="195133624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16000" y="1236143"/>
            <a:ext cx="7364516" cy="1200328"/>
          </a:xfrm>
          <a:prstGeom prst="rect">
            <a:avLst/>
          </a:prstGeom>
          <a:noFill/>
        </p:spPr>
        <p:txBody>
          <a:bodyPr wrap="none" rtlCol="0">
            <a:spAutoFit/>
          </a:bodyPr>
          <a:lstStyle/>
          <a:p>
            <a:r>
              <a:rPr lang="en-US" sz="2400" dirty="0" smtClean="0"/>
              <a:t>Oral histories</a:t>
            </a:r>
          </a:p>
          <a:p>
            <a:endParaRPr lang="en-US" sz="2400" dirty="0"/>
          </a:p>
          <a:p>
            <a:r>
              <a:rPr lang="en-US" sz="2400" dirty="0" smtClean="0"/>
              <a:t>Stories about experiences and people in their lives</a:t>
            </a:r>
            <a:endParaRPr lang="en-US" sz="2400" dirty="0"/>
          </a:p>
        </p:txBody>
      </p:sp>
      <p:sp>
        <p:nvSpPr>
          <p:cNvPr id="6" name="TextBox 5"/>
          <p:cNvSpPr txBox="1"/>
          <p:nvPr/>
        </p:nvSpPr>
        <p:spPr>
          <a:xfrm>
            <a:off x="778934" y="592673"/>
            <a:ext cx="4917658" cy="523220"/>
          </a:xfrm>
          <a:prstGeom prst="rect">
            <a:avLst/>
          </a:prstGeom>
          <a:noFill/>
        </p:spPr>
        <p:txBody>
          <a:bodyPr wrap="none" rtlCol="0">
            <a:spAutoFit/>
          </a:bodyPr>
          <a:lstStyle/>
          <a:p>
            <a:r>
              <a:rPr lang="en-US" sz="2800" dirty="0" smtClean="0"/>
              <a:t>What happens in the project?</a:t>
            </a:r>
            <a:endParaRPr lang="en-US" sz="2800" dirty="0"/>
          </a:p>
        </p:txBody>
      </p:sp>
      <p:sp>
        <p:nvSpPr>
          <p:cNvPr id="7" name="TextBox 6"/>
          <p:cNvSpPr txBox="1"/>
          <p:nvPr/>
        </p:nvSpPr>
        <p:spPr>
          <a:xfrm>
            <a:off x="778934" y="2827876"/>
            <a:ext cx="4385733" cy="6063198"/>
          </a:xfrm>
          <a:prstGeom prst="rect">
            <a:avLst/>
          </a:prstGeom>
          <a:noFill/>
        </p:spPr>
        <p:txBody>
          <a:bodyPr wrap="square" rtlCol="0">
            <a:spAutoFit/>
          </a:bodyPr>
          <a:lstStyle/>
          <a:p>
            <a:r>
              <a:rPr lang="en-US" sz="2800" dirty="0" smtClean="0"/>
              <a:t>Approach?</a:t>
            </a:r>
          </a:p>
          <a:p>
            <a:endParaRPr lang="en-US" sz="1200" dirty="0" smtClean="0"/>
          </a:p>
          <a:p>
            <a:r>
              <a:rPr lang="en-US" sz="2400" dirty="0" smtClean="0"/>
              <a:t>  Stories/ideas first</a:t>
            </a:r>
            <a:endParaRPr lang="en-US" sz="2400" dirty="0"/>
          </a:p>
          <a:p>
            <a:pPr marL="457200"/>
            <a:r>
              <a:rPr lang="en-US" sz="2400" dirty="0" smtClean="0"/>
              <a:t>Students choose language</a:t>
            </a:r>
            <a:endParaRPr lang="en-US" sz="2400" dirty="0"/>
          </a:p>
          <a:p>
            <a:pPr marL="693738"/>
            <a:r>
              <a:rPr lang="en-US" sz="2400" dirty="0" smtClean="0"/>
              <a:t>Draft on paper</a:t>
            </a:r>
          </a:p>
          <a:p>
            <a:pPr marL="236538"/>
            <a:endParaRPr lang="en-US" sz="2400" dirty="0" smtClean="0"/>
          </a:p>
          <a:p>
            <a:pPr marL="236538"/>
            <a:r>
              <a:rPr lang="en-US" sz="2400" dirty="0" smtClean="0"/>
              <a:t>Computer – </a:t>
            </a:r>
          </a:p>
          <a:p>
            <a:pPr marL="457200"/>
            <a:r>
              <a:rPr lang="en-US" sz="2400" dirty="0" smtClean="0"/>
              <a:t>Word doc (</a:t>
            </a:r>
            <a:r>
              <a:rPr lang="en-US" dirty="0" smtClean="0"/>
              <a:t>Edit/revise)</a:t>
            </a:r>
          </a:p>
          <a:p>
            <a:pPr marL="693738"/>
            <a:r>
              <a:rPr lang="en-US" sz="2400" dirty="0" smtClean="0"/>
              <a:t>Digital stories</a:t>
            </a:r>
          </a:p>
          <a:p>
            <a:pPr marL="119063"/>
            <a:endParaRPr lang="en-US" sz="2400" dirty="0"/>
          </a:p>
          <a:p>
            <a:pPr marL="119063"/>
            <a:r>
              <a:rPr lang="en-US" sz="2400" dirty="0" smtClean="0"/>
              <a:t>	</a:t>
            </a:r>
          </a:p>
          <a:p>
            <a:pPr marL="119063"/>
            <a:endParaRPr lang="en-US" sz="2400" dirty="0"/>
          </a:p>
          <a:p>
            <a:pPr marL="119063"/>
            <a:endParaRPr lang="en-US" sz="2400" dirty="0"/>
          </a:p>
          <a:p>
            <a:endParaRPr lang="en-US" sz="2800" dirty="0" smtClean="0"/>
          </a:p>
          <a:p>
            <a:endParaRPr lang="en-US" sz="2800" dirty="0"/>
          </a:p>
          <a:p>
            <a:endParaRPr lang="en-US" sz="2800" dirty="0"/>
          </a:p>
        </p:txBody>
      </p:sp>
      <p:pic>
        <p:nvPicPr>
          <p:cNvPr id="9" name="Picture 8" descr="Cuentos 1.tif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497838">
            <a:off x="5913968" y="2621513"/>
            <a:ext cx="1962645" cy="2356888"/>
          </a:xfrm>
          <a:prstGeom prst="rect">
            <a:avLst/>
          </a:prstGeom>
        </p:spPr>
      </p:pic>
      <p:pic>
        <p:nvPicPr>
          <p:cNvPr id="11" name="Picture 10" descr="Cuentos 2.tiff">
            <a:hlinkClick r:id="rId3"/>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145967" y="5310879"/>
            <a:ext cx="4913364" cy="1405955"/>
          </a:xfrm>
          <a:prstGeom prst="rect">
            <a:avLst/>
          </a:prstGeom>
        </p:spPr>
      </p:pic>
    </p:spTree>
    <p:extLst>
      <p:ext uri="{BB962C8B-B14F-4D97-AF65-F5344CB8AC3E}">
        <p14:creationId xmlns:p14="http://schemas.microsoft.com/office/powerpoint/2010/main" val="281593086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91077" y="348072"/>
            <a:ext cx="3346704" cy="639762"/>
          </a:xfrm>
        </p:spPr>
        <p:txBody>
          <a:bodyPr/>
          <a:lstStyle/>
          <a:p>
            <a:r>
              <a:rPr lang="en-US" u="sng" dirty="0" smtClean="0"/>
              <a:t>Then</a:t>
            </a:r>
            <a:endParaRPr lang="en-US" u="sng" dirty="0"/>
          </a:p>
        </p:txBody>
      </p:sp>
      <p:sp>
        <p:nvSpPr>
          <p:cNvPr id="4" name="Content Placeholder 3"/>
          <p:cNvSpPr>
            <a:spLocks noGrp="1"/>
          </p:cNvSpPr>
          <p:nvPr>
            <p:ph sz="half" idx="2"/>
          </p:nvPr>
        </p:nvSpPr>
        <p:spPr>
          <a:xfrm>
            <a:off x="1034039" y="1063749"/>
            <a:ext cx="3346704" cy="2929420"/>
          </a:xfrm>
        </p:spPr>
        <p:txBody>
          <a:bodyPr/>
          <a:lstStyle/>
          <a:p>
            <a:r>
              <a:rPr lang="en-US" sz="2000" dirty="0" smtClean="0"/>
              <a:t>Every other Monday</a:t>
            </a:r>
          </a:p>
          <a:p>
            <a:r>
              <a:rPr lang="en-US" sz="2000" dirty="0" smtClean="0"/>
              <a:t>Linda &amp; Mark</a:t>
            </a:r>
          </a:p>
          <a:p>
            <a:r>
              <a:rPr lang="en-US" sz="2000" dirty="0" smtClean="0"/>
              <a:t>3 </a:t>
            </a:r>
            <a:r>
              <a:rPr lang="en-US" sz="2000" dirty="0" smtClean="0"/>
              <a:t>hour-and-a-half </a:t>
            </a:r>
            <a:r>
              <a:rPr lang="en-US" sz="2000" dirty="0" smtClean="0"/>
              <a:t>blocks</a:t>
            </a:r>
          </a:p>
          <a:p>
            <a:r>
              <a:rPr lang="en-US" sz="2000" dirty="0" smtClean="0"/>
              <a:t>Field trips to KSU to share stories in December and May</a:t>
            </a:r>
          </a:p>
          <a:p>
            <a:r>
              <a:rPr lang="en-US" sz="2000" dirty="0" smtClean="0"/>
              <a:t>EDU volunteers</a:t>
            </a:r>
          </a:p>
          <a:p>
            <a:pPr marL="45720" indent="0">
              <a:buNone/>
            </a:pPr>
            <a:endParaRPr lang="en-US" dirty="0" smtClean="0"/>
          </a:p>
          <a:p>
            <a:pPr marL="45720" indent="0">
              <a:buNone/>
            </a:pPr>
            <a:endParaRPr lang="en-US" dirty="0" smtClean="0"/>
          </a:p>
          <a:p>
            <a:endParaRPr lang="en-US" dirty="0"/>
          </a:p>
        </p:txBody>
      </p:sp>
      <p:sp>
        <p:nvSpPr>
          <p:cNvPr id="5" name="Text Placeholder 4"/>
          <p:cNvSpPr>
            <a:spLocks noGrp="1"/>
          </p:cNvSpPr>
          <p:nvPr>
            <p:ph type="body" sz="quarter" idx="3"/>
          </p:nvPr>
        </p:nvSpPr>
        <p:spPr>
          <a:xfrm>
            <a:off x="4846215" y="348050"/>
            <a:ext cx="3346704" cy="639762"/>
          </a:xfrm>
        </p:spPr>
        <p:txBody>
          <a:bodyPr/>
          <a:lstStyle/>
          <a:p>
            <a:r>
              <a:rPr lang="en-US" u="sng" dirty="0" smtClean="0"/>
              <a:t>Now</a:t>
            </a:r>
            <a:endParaRPr lang="en-US" u="sng" dirty="0"/>
          </a:p>
        </p:txBody>
      </p:sp>
      <p:sp>
        <p:nvSpPr>
          <p:cNvPr id="6" name="Content Placeholder 5"/>
          <p:cNvSpPr>
            <a:spLocks noGrp="1"/>
          </p:cNvSpPr>
          <p:nvPr>
            <p:ph sz="quarter" idx="4"/>
          </p:nvPr>
        </p:nvSpPr>
        <p:spPr>
          <a:xfrm>
            <a:off x="5083974" y="1051401"/>
            <a:ext cx="3805654" cy="3491624"/>
          </a:xfrm>
        </p:spPr>
        <p:txBody>
          <a:bodyPr>
            <a:normAutofit/>
          </a:bodyPr>
          <a:lstStyle/>
          <a:p>
            <a:r>
              <a:rPr lang="en-US" sz="2000" dirty="0" smtClean="0"/>
              <a:t>Cuentos Mornings- 2x/week before </a:t>
            </a:r>
            <a:r>
              <a:rPr lang="en-US" sz="2000" dirty="0" smtClean="0"/>
              <a:t>school, 40 minutes</a:t>
            </a:r>
            <a:endParaRPr lang="en-US" sz="2000" dirty="0" smtClean="0"/>
          </a:p>
          <a:p>
            <a:r>
              <a:rPr lang="en-US" sz="2000" dirty="0" smtClean="0"/>
              <a:t>Cuentos </a:t>
            </a:r>
            <a:r>
              <a:rPr lang="en-US" sz="2000" dirty="0" err="1" smtClean="0"/>
              <a:t>Sabado</a:t>
            </a:r>
            <a:r>
              <a:rPr lang="en-US" sz="2000" dirty="0" smtClean="0"/>
              <a:t>- 1x/</a:t>
            </a:r>
            <a:r>
              <a:rPr lang="en-US" sz="2000" dirty="0" smtClean="0"/>
              <a:t>month,</a:t>
            </a:r>
          </a:p>
          <a:p>
            <a:pPr marL="45720" indent="0">
              <a:buNone/>
              <a:tabLst>
                <a:tab pos="458788" algn="l"/>
              </a:tabLst>
            </a:pPr>
            <a:r>
              <a:rPr lang="en-US" sz="2000" dirty="0"/>
              <a:t>	</a:t>
            </a:r>
            <a:r>
              <a:rPr lang="en-US" sz="2000" dirty="0" smtClean="0"/>
              <a:t>9:00-12:00</a:t>
            </a:r>
            <a:endParaRPr lang="en-US" sz="2000" dirty="0" smtClean="0"/>
          </a:p>
          <a:p>
            <a:r>
              <a:rPr lang="en-US" sz="2000" dirty="0" err="1" smtClean="0"/>
              <a:t>Cuentos</a:t>
            </a:r>
            <a:r>
              <a:rPr lang="en-US" sz="2000" dirty="0" smtClean="0"/>
              <a:t> Padres/Parents</a:t>
            </a:r>
          </a:p>
          <a:p>
            <a:r>
              <a:rPr lang="en-US" sz="2000" dirty="0" err="1" smtClean="0"/>
              <a:t>Cuentos</a:t>
            </a:r>
            <a:r>
              <a:rPr lang="en-US" sz="2000" dirty="0" smtClean="0"/>
              <a:t> </a:t>
            </a:r>
            <a:r>
              <a:rPr lang="en-US" sz="2000" dirty="0" err="1" smtClean="0"/>
              <a:t>Mentores</a:t>
            </a:r>
            <a:r>
              <a:rPr lang="en-US" sz="2000" dirty="0" smtClean="0"/>
              <a:t>/Mentors</a:t>
            </a:r>
          </a:p>
          <a:p>
            <a:r>
              <a:rPr lang="en-US" sz="2000" dirty="0" smtClean="0"/>
              <a:t>Field Trips to </a:t>
            </a:r>
            <a:r>
              <a:rPr lang="en-US" sz="2000" dirty="0" smtClean="0"/>
              <a:t>KSU in December and April</a:t>
            </a:r>
            <a:endParaRPr lang="en-US" sz="2000" dirty="0"/>
          </a:p>
        </p:txBody>
      </p:sp>
      <p:pic>
        <p:nvPicPr>
          <p:cNvPr id="7" name="Picture 6" descr="cid:ae9180db-eaeb-4e39-ad10-52dbe6b8cd8f@prod.exchangelabs.com"/>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835741" y="4188543"/>
            <a:ext cx="3653963" cy="2466472"/>
          </a:xfrm>
          <a:prstGeom prst="rect">
            <a:avLst/>
          </a:prstGeom>
          <a:noFill/>
          <a:ln>
            <a:noFill/>
          </a:ln>
        </p:spPr>
      </p:pic>
      <p:pic>
        <p:nvPicPr>
          <p:cNvPr id="8" name="Picture 7" descr="View image on Twitter">
            <a:hlinkClick r:id="rId4"/>
          </p:cNvPr>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963508" y="4188543"/>
            <a:ext cx="3729990" cy="2466472"/>
          </a:xfrm>
          <a:prstGeom prst="rect">
            <a:avLst/>
          </a:prstGeom>
          <a:noFill/>
          <a:ln>
            <a:noFill/>
          </a:ln>
        </p:spPr>
      </p:pic>
    </p:spTree>
    <p:extLst>
      <p:ext uri="{BB962C8B-B14F-4D97-AF65-F5344CB8AC3E}">
        <p14:creationId xmlns:p14="http://schemas.microsoft.com/office/powerpoint/2010/main" val="324794732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2604" y="1187508"/>
            <a:ext cx="7916361" cy="430887"/>
          </a:xfrm>
          <a:prstGeom prst="rect">
            <a:avLst/>
          </a:prstGeom>
          <a:noFill/>
        </p:spPr>
        <p:txBody>
          <a:bodyPr wrap="square" rtlCol="0">
            <a:spAutoFit/>
          </a:bodyPr>
          <a:lstStyle/>
          <a:p>
            <a:r>
              <a:rPr lang="en-US" sz="2200" dirty="0" smtClean="0"/>
              <a:t>Newly arrived students shared stories about crossing borders </a:t>
            </a:r>
          </a:p>
        </p:txBody>
      </p:sp>
      <p:sp>
        <p:nvSpPr>
          <p:cNvPr id="3" name="TextBox 2"/>
          <p:cNvSpPr txBox="1"/>
          <p:nvPr/>
        </p:nvSpPr>
        <p:spPr>
          <a:xfrm>
            <a:off x="895780" y="1804499"/>
            <a:ext cx="7916361" cy="430887"/>
          </a:xfrm>
          <a:prstGeom prst="rect">
            <a:avLst/>
          </a:prstGeom>
          <a:noFill/>
        </p:spPr>
        <p:txBody>
          <a:bodyPr wrap="square" rtlCol="0">
            <a:spAutoFit/>
          </a:bodyPr>
          <a:lstStyle/>
          <a:p>
            <a:r>
              <a:rPr lang="en-US" sz="2200" dirty="0" smtClean="0"/>
              <a:t>One 4</a:t>
            </a:r>
            <a:r>
              <a:rPr lang="en-US" sz="2200" baseline="30000" dirty="0" smtClean="0"/>
              <a:t>th</a:t>
            </a:r>
            <a:r>
              <a:rPr lang="en-US" sz="2200" dirty="0" smtClean="0"/>
              <a:t> grader created a digital story about being bullied</a:t>
            </a:r>
          </a:p>
        </p:txBody>
      </p:sp>
      <p:sp>
        <p:nvSpPr>
          <p:cNvPr id="5" name="TextBox 4"/>
          <p:cNvSpPr txBox="1"/>
          <p:nvPr/>
        </p:nvSpPr>
        <p:spPr>
          <a:xfrm>
            <a:off x="1283858" y="2466432"/>
            <a:ext cx="5594776" cy="4493537"/>
          </a:xfrm>
          <a:prstGeom prst="rect">
            <a:avLst/>
          </a:prstGeom>
          <a:noFill/>
        </p:spPr>
        <p:txBody>
          <a:bodyPr wrap="none" rtlCol="0">
            <a:spAutoFit/>
          </a:bodyPr>
          <a:lstStyle/>
          <a:p>
            <a:r>
              <a:rPr lang="en-US" sz="2200" dirty="0" smtClean="0"/>
              <a:t>Other stories about…</a:t>
            </a:r>
          </a:p>
          <a:p>
            <a:endParaRPr lang="en-US" sz="2200" dirty="0"/>
          </a:p>
          <a:p>
            <a:pPr marL="460375"/>
            <a:r>
              <a:rPr lang="en-US" sz="2200" dirty="0" smtClean="0"/>
              <a:t>Birthday parties</a:t>
            </a:r>
          </a:p>
          <a:p>
            <a:pPr marL="460375"/>
            <a:r>
              <a:rPr lang="en-US" sz="2200" dirty="0" smtClean="0"/>
              <a:t>Family members</a:t>
            </a:r>
          </a:p>
          <a:p>
            <a:pPr marL="460375"/>
            <a:r>
              <a:rPr lang="en-US" sz="2200" dirty="0" smtClean="0"/>
              <a:t>Trips to the zoo</a:t>
            </a:r>
          </a:p>
          <a:p>
            <a:pPr marL="460375"/>
            <a:r>
              <a:rPr lang="en-US" sz="2200" dirty="0" smtClean="0"/>
              <a:t>Lessons learned from a trip to </a:t>
            </a:r>
            <a:r>
              <a:rPr lang="en-US" sz="2200" dirty="0" err="1" smtClean="0"/>
              <a:t>Walmart</a:t>
            </a:r>
            <a:endParaRPr lang="en-US" sz="2200" dirty="0"/>
          </a:p>
          <a:p>
            <a:pPr marL="460375"/>
            <a:r>
              <a:rPr lang="en-US" sz="2200" dirty="0" smtClean="0"/>
              <a:t>Visits to the county fair</a:t>
            </a:r>
          </a:p>
          <a:p>
            <a:pPr marL="460375"/>
            <a:r>
              <a:rPr lang="en-US" sz="2200" dirty="0" smtClean="0"/>
              <a:t>Vacations</a:t>
            </a:r>
          </a:p>
          <a:p>
            <a:pPr marL="460375"/>
            <a:r>
              <a:rPr lang="en-US" sz="2200" dirty="0" smtClean="0"/>
              <a:t>Favorite school subjects</a:t>
            </a:r>
          </a:p>
          <a:p>
            <a:pPr marL="460375"/>
            <a:r>
              <a:rPr lang="en-US" sz="2200" dirty="0" smtClean="0"/>
              <a:t>Pets</a:t>
            </a:r>
          </a:p>
          <a:p>
            <a:pPr marL="460375"/>
            <a:r>
              <a:rPr lang="en-US" sz="2200" dirty="0" smtClean="0"/>
              <a:t>Snow in Georgia</a:t>
            </a:r>
          </a:p>
          <a:p>
            <a:pPr marL="460375"/>
            <a:r>
              <a:rPr lang="en-US" sz="2200" dirty="0" smtClean="0"/>
              <a:t>Soccer, soccer, soccer</a:t>
            </a:r>
          </a:p>
          <a:p>
            <a:endParaRPr lang="en-US" sz="2200" dirty="0" smtClean="0"/>
          </a:p>
        </p:txBody>
      </p:sp>
      <p:sp>
        <p:nvSpPr>
          <p:cNvPr id="4" name="TextBox 3"/>
          <p:cNvSpPr txBox="1"/>
          <p:nvPr/>
        </p:nvSpPr>
        <p:spPr>
          <a:xfrm>
            <a:off x="1621395" y="486359"/>
            <a:ext cx="5620841" cy="523220"/>
          </a:xfrm>
          <a:prstGeom prst="rect">
            <a:avLst/>
          </a:prstGeom>
          <a:noFill/>
          <a:ln>
            <a:solidFill>
              <a:schemeClr val="accent4"/>
            </a:solidFill>
          </a:ln>
        </p:spPr>
        <p:txBody>
          <a:bodyPr wrap="square" rtlCol="0">
            <a:spAutoFit/>
          </a:bodyPr>
          <a:lstStyle/>
          <a:p>
            <a:pPr algn="ctr"/>
            <a:r>
              <a:rPr lang="en-US" sz="2800" b="1" dirty="0" smtClean="0"/>
              <a:t>Story Themes/Topics</a:t>
            </a:r>
            <a:endParaRPr lang="en-US" sz="2800" b="1" dirty="0"/>
          </a:p>
        </p:txBody>
      </p:sp>
    </p:spTree>
    <p:extLst>
      <p:ext uri="{BB962C8B-B14F-4D97-AF65-F5344CB8AC3E}">
        <p14:creationId xmlns:p14="http://schemas.microsoft.com/office/powerpoint/2010/main" val="69063916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rayan Sample Story.tiff"/>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562134" y="437210"/>
            <a:ext cx="5472838" cy="6248666"/>
          </a:xfrm>
          <a:prstGeom prst="rect">
            <a:avLst/>
          </a:prstGeom>
        </p:spPr>
      </p:pic>
      <p:sp>
        <p:nvSpPr>
          <p:cNvPr id="3" name="TextBox 2"/>
          <p:cNvSpPr txBox="1"/>
          <p:nvPr/>
        </p:nvSpPr>
        <p:spPr>
          <a:xfrm rot="21246618">
            <a:off x="107103" y="1868846"/>
            <a:ext cx="3535493" cy="1200328"/>
          </a:xfrm>
          <a:prstGeom prst="rect">
            <a:avLst/>
          </a:prstGeom>
          <a:noFill/>
        </p:spPr>
        <p:txBody>
          <a:bodyPr wrap="none" rtlCol="0">
            <a:spAutoFit/>
          </a:bodyPr>
          <a:lstStyle/>
          <a:p>
            <a:r>
              <a:rPr lang="en-US" sz="2400" dirty="0" smtClean="0"/>
              <a:t>Students write in the </a:t>
            </a:r>
          </a:p>
          <a:p>
            <a:r>
              <a:rPr lang="en-US" sz="2400" dirty="0"/>
              <a:t>l</a:t>
            </a:r>
            <a:r>
              <a:rPr lang="en-US" sz="2400" dirty="0" smtClean="0"/>
              <a:t>anguage in which they </a:t>
            </a:r>
          </a:p>
          <a:p>
            <a:r>
              <a:rPr lang="en-US" sz="2400" dirty="0"/>
              <a:t>c</a:t>
            </a:r>
            <a:r>
              <a:rPr lang="en-US" sz="2400" dirty="0" smtClean="0"/>
              <a:t>an express themselves.</a:t>
            </a:r>
            <a:endParaRPr lang="en-US" sz="2400" dirty="0"/>
          </a:p>
        </p:txBody>
      </p:sp>
    </p:spTree>
    <p:extLst>
      <p:ext uri="{BB962C8B-B14F-4D97-AF65-F5344CB8AC3E}">
        <p14:creationId xmlns:p14="http://schemas.microsoft.com/office/powerpoint/2010/main" val="411188664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45063" y="169341"/>
            <a:ext cx="6145282" cy="830997"/>
          </a:xfrm>
          <a:prstGeom prst="rect">
            <a:avLst/>
          </a:prstGeom>
          <a:noFill/>
        </p:spPr>
        <p:txBody>
          <a:bodyPr wrap="none" rtlCol="0">
            <a:spAutoFit/>
          </a:bodyPr>
          <a:lstStyle/>
          <a:p>
            <a:r>
              <a:rPr lang="en-US" sz="2400" dirty="0" smtClean="0"/>
              <a:t>The student </a:t>
            </a:r>
            <a:r>
              <a:rPr lang="en-US" sz="2400" dirty="0" smtClean="0"/>
              <a:t>newly arrived from Guatemala </a:t>
            </a:r>
          </a:p>
          <a:p>
            <a:r>
              <a:rPr lang="en-US" sz="2400" dirty="0" smtClean="0"/>
              <a:t>becomes the linguist</a:t>
            </a:r>
          </a:p>
        </p:txBody>
      </p:sp>
      <p:sp>
        <p:nvSpPr>
          <p:cNvPr id="5" name="TextBox 4"/>
          <p:cNvSpPr txBox="1"/>
          <p:nvPr/>
        </p:nvSpPr>
        <p:spPr>
          <a:xfrm rot="21126425">
            <a:off x="169341" y="1139327"/>
            <a:ext cx="864990" cy="830997"/>
          </a:xfrm>
          <a:prstGeom prst="rect">
            <a:avLst/>
          </a:prstGeom>
          <a:noFill/>
          <a:ln>
            <a:solidFill>
              <a:srgbClr val="A7EA52"/>
            </a:solidFill>
          </a:ln>
        </p:spPr>
        <p:txBody>
          <a:bodyPr wrap="none" rtlCol="0">
            <a:spAutoFit/>
          </a:bodyPr>
          <a:lstStyle/>
          <a:p>
            <a:r>
              <a:rPr lang="en-US" sz="2400" dirty="0" smtClean="0"/>
              <a:t>Meet</a:t>
            </a:r>
          </a:p>
          <a:p>
            <a:r>
              <a:rPr lang="en-US" sz="2400" dirty="0" smtClean="0"/>
              <a:t>Dana</a:t>
            </a:r>
            <a:endParaRPr lang="en-US" sz="2400" dirty="0"/>
          </a:p>
        </p:txBody>
      </p:sp>
      <p:pic>
        <p:nvPicPr>
          <p:cNvPr id="7" name="Picture 6" descr="My three awesome Languages Dana Lorenzo.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87979" y="1016005"/>
            <a:ext cx="4466166" cy="5779744"/>
          </a:xfrm>
          <a:prstGeom prst="rect">
            <a:avLst/>
          </a:prstGeom>
        </p:spPr>
      </p:pic>
      <p:pic>
        <p:nvPicPr>
          <p:cNvPr id="9" name="Picture 8" descr="Dana Lorenzo-Lopez Story Mam.jp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214578">
            <a:off x="5878658" y="1289072"/>
            <a:ext cx="2336795" cy="3090945"/>
          </a:xfrm>
          <a:prstGeom prst="rect">
            <a:avLst/>
          </a:prstGeom>
        </p:spPr>
      </p:pic>
      <p:pic>
        <p:nvPicPr>
          <p:cNvPr id="11" name="Picture 10" descr="Dana Lorenzo-Lopez Story Spanish.jp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292520" y="3608533"/>
            <a:ext cx="2353218" cy="3045341"/>
          </a:xfrm>
          <a:prstGeom prst="rect">
            <a:avLst/>
          </a:prstGeom>
        </p:spPr>
      </p:pic>
    </p:spTree>
    <p:extLst>
      <p:ext uri="{BB962C8B-B14F-4D97-AF65-F5344CB8AC3E}">
        <p14:creationId xmlns:p14="http://schemas.microsoft.com/office/powerpoint/2010/main" val="348668322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ana Lorenzo-Lopez My Languages Image.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994832" y="504944"/>
            <a:ext cx="7370233" cy="5748075"/>
          </a:xfrm>
          <a:prstGeom prst="rect">
            <a:avLst/>
          </a:prstGeom>
        </p:spPr>
      </p:pic>
    </p:spTree>
    <p:extLst>
      <p:ext uri="{BB962C8B-B14F-4D97-AF65-F5344CB8AC3E}">
        <p14:creationId xmlns:p14="http://schemas.microsoft.com/office/powerpoint/2010/main" val="352984355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ＭＳ ゴシック"/>
        <a:font script="Hang" typeface="HY그래픽B"/>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ＭＳ ゴシック"/>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Slipstream.thmx</Template>
  <TotalTime>3377</TotalTime>
  <Words>1366</Words>
  <Application>Microsoft Macintosh PowerPoint</Application>
  <PresentationFormat>On-screen Show (4:3)</PresentationFormat>
  <Paragraphs>197</Paragraphs>
  <Slides>23</Slides>
  <Notes>2</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Slipstream</vt:lpstr>
      <vt:lpstr>Cuentos de Mi Vida: Voices of Student Authors and Mentors  A collaboration between Hasty Elementary and Kennesaw State University  Linda Evans       Abby Hernandez       Gwen Freeman Mark Thompson                 Amanda Luper</vt:lpstr>
      <vt:lpstr>Cuentos de Mi Vida Project</vt:lpstr>
      <vt:lpstr>Introductions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Visit the Cuentos de Mi Vida Wiki</vt:lpstr>
      <vt:lpstr> Thanks very much!       ¡Mil gracias!   </vt:lpstr>
    </vt:vector>
  </TitlesOfParts>
  <Company>KSU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Linda Shuford Evans</dc:creator>
  <cp:lastModifiedBy>Linda Shuford Evans</cp:lastModifiedBy>
  <cp:revision>88</cp:revision>
  <cp:lastPrinted>2015-05-23T14:25:05Z</cp:lastPrinted>
  <dcterms:created xsi:type="dcterms:W3CDTF">2015-05-22T02:29:29Z</dcterms:created>
  <dcterms:modified xsi:type="dcterms:W3CDTF">2017-02-01T00:12:46Z</dcterms:modified>
</cp:coreProperties>
</file>